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</p:sldIdLst>
  <p:sldSz cy="5143500" cx="9144000"/>
  <p:notesSz cx="6858000" cy="9144000"/>
  <p:embeddedFontLst>
    <p:embeddedFont>
      <p:font typeface="Inter"/>
      <p:regular r:id="rId84"/>
      <p:bold r:id="rId85"/>
    </p:embeddedFont>
    <p:embeddedFont>
      <p:font typeface="Indie Flower"/>
      <p:regular r:id="rId86"/>
    </p:embeddedFont>
    <p:embeddedFont>
      <p:font typeface="Permanent Marker"/>
      <p:regular r:id="rId87"/>
    </p:embeddedFont>
    <p:embeddedFont>
      <p:font typeface="Passion One"/>
      <p:regular r:id="rId88"/>
      <p:bold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Mario Orti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Inter-regular.fntdata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font" Target="fonts/IndieFlower-regular.fntdata"/><Relationship Id="rId41" Type="http://schemas.openxmlformats.org/officeDocument/2006/relationships/slide" Target="slides/slide35.xml"/><Relationship Id="rId85" Type="http://schemas.openxmlformats.org/officeDocument/2006/relationships/font" Target="fonts/Inter-bold.fntdata"/><Relationship Id="rId44" Type="http://schemas.openxmlformats.org/officeDocument/2006/relationships/slide" Target="slides/slide38.xml"/><Relationship Id="rId88" Type="http://schemas.openxmlformats.org/officeDocument/2006/relationships/font" Target="fonts/PassionOne-regular.fntdata"/><Relationship Id="rId43" Type="http://schemas.openxmlformats.org/officeDocument/2006/relationships/slide" Target="slides/slide37.xml"/><Relationship Id="rId87" Type="http://schemas.openxmlformats.org/officeDocument/2006/relationships/font" Target="fonts/PermanentMarker-regular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PassionOne-bold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9-30T19:56:05.779">
    <p:pos x="6000" y="0"/>
    <p:text>TODO: check QRs pointing to right links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2-09-25T22:47:51.426">
    <p:pos x="6000" y="0"/>
    <p:text>TODO: maybe paint these emojis?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8a46826c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8a46826c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like to represent my journey with Rust as a </a:t>
            </a:r>
            <a:r>
              <a:rPr b="1" lang="en">
                <a:solidFill>
                  <a:schemeClr val="dk1"/>
                </a:solidFill>
              </a:rPr>
              <a:t>flight of stairs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</a:t>
            </a:r>
            <a:r>
              <a:rPr b="1" lang="en">
                <a:solidFill>
                  <a:schemeClr val="dk1"/>
                </a:solidFill>
              </a:rPr>
              <a:t>start at the bottom</a:t>
            </a:r>
            <a:r>
              <a:rPr lang="en">
                <a:solidFill>
                  <a:schemeClr val="dk1"/>
                </a:solidFill>
              </a:rPr>
              <a:t> knowing nothing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</a:t>
            </a:r>
            <a:r>
              <a:rPr b="1" lang="en">
                <a:solidFill>
                  <a:schemeClr val="dk1"/>
                </a:solidFill>
              </a:rPr>
              <a:t>advance step by step</a:t>
            </a:r>
            <a:r>
              <a:rPr lang="en">
                <a:solidFill>
                  <a:schemeClr val="dk1"/>
                </a:solidFill>
              </a:rPr>
              <a:t>, slowly developing the product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Objective is reaching the top</a:t>
            </a:r>
            <a:r>
              <a:rPr lang="en">
                <a:solidFill>
                  <a:schemeClr val="dk1"/>
                </a:solidFill>
              </a:rPr>
              <a:t>, which means you’re done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You’ll see that </a:t>
            </a:r>
            <a:r>
              <a:rPr b="1" lang="en">
                <a:solidFill>
                  <a:schemeClr val="dk1"/>
                </a:solidFill>
              </a:rPr>
              <a:t>it’s not as easy as that</a:t>
            </a:r>
            <a:r>
              <a:rPr lang="en">
                <a:solidFill>
                  <a:schemeClr val="dk1"/>
                </a:solidFill>
              </a:rPr>
              <a:t>, unfortunately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94ee92aba_2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594ee92aba_2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That was the </a:t>
            </a:r>
            <a:r>
              <a:rPr b="1" lang="en">
                <a:solidFill>
                  <a:schemeClr val="dk1"/>
                </a:solidFill>
              </a:rPr>
              <a:t>first step</a:t>
            </a:r>
            <a:r>
              <a:rPr lang="en">
                <a:solidFill>
                  <a:schemeClr val="dk1"/>
                </a:solidFill>
              </a:rPr>
              <a:t> in the journey of Rust</a:t>
            </a:r>
            <a:endParaRPr sz="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a3aed035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a3aed035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first step </a:t>
            </a:r>
            <a:r>
              <a:rPr b="1" lang="en">
                <a:solidFill>
                  <a:schemeClr val="dk1"/>
                </a:solidFill>
              </a:rPr>
              <a:t>of many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Rust ended up being a </a:t>
            </a:r>
            <a:r>
              <a:rPr b="1" lang="en">
                <a:solidFill>
                  <a:schemeClr val="dk1"/>
                </a:solidFill>
              </a:rPr>
              <a:t>great choice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team learned the language and </a:t>
            </a:r>
            <a:r>
              <a:rPr b="1" lang="en">
                <a:solidFill>
                  <a:schemeClr val="dk1"/>
                </a:solidFill>
              </a:rPr>
              <a:t>became very productive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They built the </a:t>
            </a:r>
            <a:r>
              <a:rPr b="1" lang="en">
                <a:solidFill>
                  <a:schemeClr val="dk1"/>
                </a:solidFill>
              </a:rPr>
              <a:t>core of the program</a:t>
            </a:r>
            <a:r>
              <a:rPr lang="en">
                <a:solidFill>
                  <a:schemeClr val="dk1"/>
                </a:solidFill>
              </a:rPr>
              <a:t> with it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a3aed035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a3aed035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so it kept going…</a:t>
            </a:r>
            <a:endParaRPr sz="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a3aed035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a3aed035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Until we find our </a:t>
            </a:r>
            <a:r>
              <a:rPr b="1" lang="en">
                <a:solidFill>
                  <a:schemeClr val="dk1"/>
                </a:solidFill>
              </a:rPr>
              <a:t>first problem with Rust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fall into the </a:t>
            </a:r>
            <a:r>
              <a:rPr b="1" lang="en">
                <a:solidFill>
                  <a:schemeClr val="dk1"/>
                </a:solidFill>
              </a:rPr>
              <a:t>abyss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a3aed035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a3aed035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Rust made it possible to be </a:t>
            </a:r>
            <a:r>
              <a:rPr b="1" lang="en">
                <a:solidFill>
                  <a:schemeClr val="dk1"/>
                </a:solidFill>
              </a:rPr>
              <a:t>productive in writing high performance</a:t>
            </a:r>
            <a:r>
              <a:rPr lang="en">
                <a:solidFill>
                  <a:schemeClr val="dk1"/>
                </a:solidFill>
              </a:rPr>
              <a:t> programs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Compiler has to do a lot of work</a:t>
            </a:r>
            <a:r>
              <a:rPr lang="en">
                <a:solidFill>
                  <a:schemeClr val="dk1"/>
                </a:solidFill>
              </a:rPr>
              <a:t> for bigger codebases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Caused by </a:t>
            </a:r>
            <a:r>
              <a:rPr b="1" lang="en">
                <a:solidFill>
                  <a:schemeClr val="dk1"/>
                </a:solidFill>
              </a:rPr>
              <a:t>generics, macros, type checking, optimizations</a:t>
            </a:r>
            <a:endParaRPr sz="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a3aed03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5a3aed03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Tremor wanted to </a:t>
            </a:r>
            <a:r>
              <a:rPr b="1" lang="en">
                <a:solidFill>
                  <a:schemeClr val="dk1"/>
                </a:solidFill>
              </a:rPr>
              <a:t>prevent</a:t>
            </a:r>
            <a:r>
              <a:rPr lang="en">
                <a:solidFill>
                  <a:schemeClr val="dk1"/>
                </a:solidFill>
              </a:rPr>
              <a:t> increasingly annoying problems with compilation times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Tremor needs to support </a:t>
            </a:r>
            <a:r>
              <a:rPr b="1" lang="en">
                <a:solidFill>
                  <a:schemeClr val="dk1"/>
                </a:solidFill>
              </a:rPr>
              <a:t>lots of technologies</a:t>
            </a:r>
            <a:r>
              <a:rPr lang="en">
                <a:solidFill>
                  <a:schemeClr val="dk1"/>
                </a:solidFill>
              </a:rPr>
              <a:t>, protocols, and etc to receive and send the events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a3aed03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a3aed03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They started to </a:t>
            </a:r>
            <a:r>
              <a:rPr b="1" lang="en">
                <a:solidFill>
                  <a:schemeClr val="dk1"/>
                </a:solidFill>
              </a:rPr>
              <a:t>look for a solution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b9b93e323_26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b9b93e323_26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Fortunately, there are </a:t>
            </a:r>
            <a:r>
              <a:rPr b="1" lang="en">
                <a:solidFill>
                  <a:schemeClr val="dk1"/>
                </a:solidFill>
              </a:rPr>
              <a:t>many ways</a:t>
            </a:r>
            <a:r>
              <a:rPr lang="en">
                <a:solidFill>
                  <a:schemeClr val="dk1"/>
                </a:solidFill>
              </a:rPr>
              <a:t> to approach this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Check out </a:t>
            </a:r>
            <a:r>
              <a:rPr b="1" lang="en">
                <a:solidFill>
                  <a:schemeClr val="dk1"/>
                </a:solidFill>
              </a:rPr>
              <a:t>Aleksey’s article</a:t>
            </a:r>
            <a:r>
              <a:rPr lang="en">
                <a:solidFill>
                  <a:schemeClr val="dk1"/>
                </a:solidFill>
              </a:rPr>
              <a:t> for a few simple ideas you can apply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CI caching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Avoiding</a:t>
            </a:r>
            <a:r>
              <a:rPr lang="en">
                <a:solidFill>
                  <a:schemeClr val="dk1"/>
                </a:solidFill>
              </a:rPr>
              <a:t> generics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Optimizing your dependency graph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Profiling compilation times to find worst dependencies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These are </a:t>
            </a:r>
            <a:r>
              <a:rPr b="1" lang="en">
                <a:solidFill>
                  <a:schemeClr val="dk1"/>
                </a:solidFill>
              </a:rPr>
              <a:t>short-term</a:t>
            </a:r>
            <a:r>
              <a:rPr lang="en">
                <a:solidFill>
                  <a:schemeClr val="dk1"/>
                </a:solidFill>
              </a:rPr>
              <a:t> solutions: if your project it’s big and requires lots of dependencies, then there’s not much you can do about it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Tremor’s developers wanted to future-proof it, thinking </a:t>
            </a:r>
            <a:r>
              <a:rPr b="1" lang="en">
                <a:solidFill>
                  <a:schemeClr val="dk1"/>
                </a:solidFill>
              </a:rPr>
              <a:t>long-term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a3aed035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a3aed035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b="1" lang="en">
                <a:solidFill>
                  <a:schemeClr val="dk1"/>
                </a:solidFill>
              </a:rPr>
              <a:t>most impactful solution</a:t>
            </a:r>
            <a:r>
              <a:rPr lang="en">
                <a:solidFill>
                  <a:schemeClr val="dk1"/>
                </a:solidFill>
              </a:rPr>
              <a:t> is a plugin system, which works at the </a:t>
            </a:r>
            <a:r>
              <a:rPr b="1" lang="en">
                <a:solidFill>
                  <a:schemeClr val="dk1"/>
                </a:solidFill>
              </a:rPr>
              <a:t>design level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split up a binary into </a:t>
            </a:r>
            <a:r>
              <a:rPr b="1" lang="en">
                <a:solidFill>
                  <a:schemeClr val="dk1"/>
                </a:solidFill>
              </a:rPr>
              <a:t>smaller components</a:t>
            </a:r>
            <a:r>
              <a:rPr lang="en">
                <a:solidFill>
                  <a:schemeClr val="dk1"/>
                </a:solidFill>
              </a:rPr>
              <a:t> that can be compiled independently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Since they’re separate, if you change the code in one of these components, </a:t>
            </a:r>
            <a:r>
              <a:rPr b="1" lang="en">
                <a:solidFill>
                  <a:schemeClr val="dk1"/>
                </a:solidFill>
              </a:rPr>
              <a:t>you don’t need to compile the rest</a:t>
            </a:r>
            <a:r>
              <a:rPr lang="en">
                <a:solidFill>
                  <a:schemeClr val="dk1"/>
                </a:solidFill>
              </a:rPr>
              <a:t>, too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8a46826c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8a46826c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a3aed035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5a3aed035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That way, we could </a:t>
            </a:r>
            <a:r>
              <a:rPr b="1" lang="en">
                <a:solidFill>
                  <a:schemeClr val="dk1"/>
                </a:solidFill>
              </a:rPr>
              <a:t>continue using Rust</a:t>
            </a:r>
            <a:r>
              <a:rPr lang="en">
                <a:solidFill>
                  <a:schemeClr val="dk1"/>
                </a:solidFill>
              </a:rPr>
              <a:t> in Tremor without as much usability overhead of compilation times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a3aed035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5a3aed035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More benefits: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Flexibility</a:t>
            </a:r>
            <a:r>
              <a:rPr lang="en">
                <a:solidFill>
                  <a:schemeClr val="dk1"/>
                </a:solidFill>
              </a:rPr>
              <a:t> of loading functionality at runtime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Modularity</a:t>
            </a:r>
            <a:r>
              <a:rPr lang="en">
                <a:solidFill>
                  <a:schemeClr val="dk1"/>
                </a:solidFill>
              </a:rPr>
              <a:t> from new architecture</a:t>
            </a:r>
            <a:endParaRPr sz="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a3aed03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5a3aed03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a3aed0359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a3aed0359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Turns out that implementing a plugin system in Rust is </a:t>
            </a:r>
            <a:r>
              <a:rPr b="1" lang="en">
                <a:solidFill>
                  <a:schemeClr val="dk1"/>
                </a:solidFill>
              </a:rPr>
              <a:t>far from trivial</a:t>
            </a: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We’ll </a:t>
            </a:r>
            <a:r>
              <a:rPr b="1" lang="en">
                <a:solidFill>
                  <a:schemeClr val="dk1"/>
                </a:solidFill>
              </a:rPr>
              <a:t>take it slow</a:t>
            </a:r>
            <a:r>
              <a:rPr lang="en">
                <a:solidFill>
                  <a:schemeClr val="dk1"/>
                </a:solidFill>
              </a:rPr>
              <a:t> and just go one step at a time, reaching smaller milestones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8a46826c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8a46826c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First milestone is technology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 can see that at this point I’ve </a:t>
            </a:r>
            <a:r>
              <a:rPr b="1" lang="en"/>
              <a:t>given up in my career as an artist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 don’t know how to draw IPC or DL, but whatever, you get the point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point is that we have many technologies that Rust supports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</a:t>
            </a:r>
            <a:r>
              <a:rPr b="1" lang="en"/>
              <a:t>factors</a:t>
            </a:r>
            <a:r>
              <a:rPr lang="en"/>
              <a:t> into account: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Secure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Backward-compatible</a:t>
            </a:r>
            <a:r>
              <a:rPr lang="en"/>
              <a:t> with respect to previous and future versions of Tremor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Have a </a:t>
            </a:r>
            <a:r>
              <a:rPr b="1" lang="en"/>
              <a:t>future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Support in Rust</a:t>
            </a:r>
            <a:r>
              <a:rPr lang="en">
                <a:solidFill>
                  <a:schemeClr val="dk1"/>
                </a:solidFill>
              </a:rPr>
              <a:t>: usability, popularity, cross-platform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Most importantly, </a:t>
            </a:r>
            <a:r>
              <a:rPr b="1" lang="en"/>
              <a:t>performance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Scripting languages: </a:t>
            </a:r>
            <a:r>
              <a:rPr lang="en">
                <a:solidFill>
                  <a:schemeClr val="dk1"/>
                </a:solidFill>
              </a:rPr>
              <a:t>Lua, Python, more specific ones like Rhai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Easy to use and secure…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…but you would need to </a:t>
            </a:r>
            <a:r>
              <a:rPr b="1" lang="en">
                <a:solidFill>
                  <a:schemeClr val="dk1"/>
                </a:solidFill>
              </a:rPr>
              <a:t>rewrite the existing code</a:t>
            </a:r>
            <a:r>
              <a:rPr lang="en">
                <a:solidFill>
                  <a:schemeClr val="dk1"/>
                </a:solidFill>
              </a:rPr>
              <a:t> into the language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 can discard it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b9b93e323_2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b9b93e323_2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Everything is more fun with epic explosions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b9b93e323_26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5b9b93e323_26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5b9b93e323_26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5b9b93e323_2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5b9b93e323_26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5b9b93e323_26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b9b93e323_26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b9b93e323_26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94ee92ab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94ee92ab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That’s me</a:t>
            </a:r>
            <a:r>
              <a:rPr lang="en">
                <a:solidFill>
                  <a:schemeClr val="dk1"/>
                </a:solidFill>
              </a:rPr>
              <a:t>, remember my face.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Mario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SWE @ Lyft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love Open Source</a:t>
            </a:r>
            <a:r>
              <a:rPr lang="en">
                <a:solidFill>
                  <a:schemeClr val="dk1"/>
                </a:solidFill>
              </a:rPr>
              <a:t>, created &amp; contributed to many projects.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Contact</a:t>
            </a:r>
            <a:r>
              <a:rPr lang="en">
                <a:solidFill>
                  <a:schemeClr val="dk1"/>
                </a:solidFill>
              </a:rPr>
              <a:t>: personal website for social media, or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email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Today I wanted to tell you the story of </a:t>
            </a:r>
            <a:r>
              <a:rPr b="1" lang="en">
                <a:solidFill>
                  <a:schemeClr val="dk1"/>
                </a:solidFill>
              </a:rPr>
              <a:t>when I contributed to Tremor</a:t>
            </a:r>
            <a:r>
              <a:rPr lang="en">
                <a:solidFill>
                  <a:schemeClr val="dk1"/>
                </a:solidFill>
              </a:rPr>
              <a:t>, with </a:t>
            </a:r>
            <a:r>
              <a:rPr b="1" lang="en">
                <a:solidFill>
                  <a:schemeClr val="dk1"/>
                </a:solidFill>
              </a:rPr>
              <a:t>Rust as the protagonist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Basically </a:t>
            </a:r>
            <a:r>
              <a:rPr b="1" lang="en">
                <a:solidFill>
                  <a:schemeClr val="dk1"/>
                </a:solidFill>
              </a:rPr>
              <a:t>how the language shaped the development</a:t>
            </a:r>
            <a:r>
              <a:rPr lang="en">
                <a:solidFill>
                  <a:schemeClr val="dk1"/>
                </a:solidFill>
              </a:rPr>
              <a:t> of the project with its good and bad aspects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knew Rust beforehand, but I </a:t>
            </a:r>
            <a:r>
              <a:rPr b="1" lang="en">
                <a:solidFill>
                  <a:schemeClr val="dk1"/>
                </a:solidFill>
              </a:rPr>
              <a:t>hadn’t dived deep enough</a:t>
            </a:r>
            <a:r>
              <a:rPr lang="en">
                <a:solidFill>
                  <a:schemeClr val="dk1"/>
                </a:solidFill>
              </a:rPr>
              <a:t> until the mentorship (one of the reasons I contributed to Tremor)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b9b93e323_26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5b9b93e323_26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IPC:</a:t>
            </a:r>
            <a:r>
              <a:rPr lang="en">
                <a:solidFill>
                  <a:schemeClr val="dk1"/>
                </a:solidFill>
              </a:rPr>
              <a:t> sockets, pipes, shared memory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Sockets and pipes</a:t>
            </a:r>
            <a:r>
              <a:rPr lang="en">
                <a:solidFill>
                  <a:schemeClr val="dk1"/>
                </a:solidFill>
              </a:rPr>
              <a:t> are very </a:t>
            </a:r>
            <a:r>
              <a:rPr b="1" lang="en">
                <a:solidFill>
                  <a:schemeClr val="dk1"/>
                </a:solidFill>
              </a:rPr>
              <a:t>easy to use</a:t>
            </a:r>
            <a:r>
              <a:rPr lang="en">
                <a:solidFill>
                  <a:schemeClr val="dk1"/>
                </a:solidFill>
              </a:rPr>
              <a:t> (implementations like Actix or stdin/stdout)...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…but not </a:t>
            </a:r>
            <a:r>
              <a:rPr b="1" lang="en">
                <a:solidFill>
                  <a:schemeClr val="dk1"/>
                </a:solidFill>
              </a:rPr>
              <a:t>efficient</a:t>
            </a:r>
            <a:r>
              <a:rPr lang="en">
                <a:solidFill>
                  <a:schemeClr val="dk1"/>
                </a:solidFill>
              </a:rPr>
              <a:t> enough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Shared memory </a:t>
            </a:r>
            <a:r>
              <a:rPr lang="en">
                <a:solidFill>
                  <a:schemeClr val="dk1"/>
                </a:solidFill>
              </a:rPr>
              <a:t>is very</a:t>
            </a:r>
            <a:r>
              <a:rPr b="1" lang="en">
                <a:solidFill>
                  <a:schemeClr val="dk1"/>
                </a:solidFill>
              </a:rPr>
              <a:t> performant…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…but wildly</a:t>
            </a:r>
            <a:r>
              <a:rPr b="1" lang="en">
                <a:solidFill>
                  <a:schemeClr val="dk1"/>
                </a:solidFill>
              </a:rPr>
              <a:t> unsafe</a:t>
            </a:r>
            <a:r>
              <a:rPr lang="en">
                <a:solidFill>
                  <a:schemeClr val="dk1"/>
                </a:solidFill>
              </a:rPr>
              <a:t>, not well integrated in Rust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5b9b93e323_26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5b9b93e323_26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b9b93e323_26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5b9b93e323_26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b9b93e323_26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5b9b93e323_26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5b9b93e323_26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5b9b93e323_26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b9b93e323_26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5b9b93e323_26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5b9b93e323_26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5b9b93e323_26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Portable Binary Code Formats</a:t>
            </a:r>
            <a:r>
              <a:rPr lang="en">
                <a:solidFill>
                  <a:schemeClr val="dk1"/>
                </a:solidFill>
              </a:rPr>
              <a:t>: WebAssembly, eBPF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More </a:t>
            </a:r>
            <a:r>
              <a:rPr b="1" lang="en">
                <a:solidFill>
                  <a:schemeClr val="dk1"/>
                </a:solidFill>
              </a:rPr>
              <a:t>performant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usable</a:t>
            </a:r>
            <a:r>
              <a:rPr lang="en">
                <a:solidFill>
                  <a:schemeClr val="dk1"/>
                </a:solidFill>
              </a:rPr>
              <a:t> than scripting due to no rewrites, and also </a:t>
            </a:r>
            <a:r>
              <a:rPr b="1" lang="en">
                <a:solidFill>
                  <a:schemeClr val="dk1"/>
                </a:solidFill>
              </a:rPr>
              <a:t>sandboxing…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…but still not </a:t>
            </a:r>
            <a:r>
              <a:rPr b="1" lang="en">
                <a:solidFill>
                  <a:schemeClr val="dk1"/>
                </a:solidFill>
              </a:rPr>
              <a:t>performant</a:t>
            </a:r>
            <a:r>
              <a:rPr lang="en">
                <a:solidFill>
                  <a:schemeClr val="dk1"/>
                </a:solidFill>
              </a:rPr>
              <a:t> enough after some research &amp; experiments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5b9b93e323_26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5b9b93e323_26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b9b93e323_26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5b9b93e323_26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5b9b93e323_26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5b9b93e323_26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594ee92aba_2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594ee92aba_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Initial context</a:t>
            </a:r>
            <a:r>
              <a:rPr lang="en">
                <a:solidFill>
                  <a:schemeClr val="dk1"/>
                </a:solidFill>
              </a:rPr>
              <a:t>: I basically joined Tremor through the Linux Foundation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LFX Mentorship: Open source projects </a:t>
            </a:r>
            <a:r>
              <a:rPr b="1" lang="en">
                <a:solidFill>
                  <a:schemeClr val="dk1"/>
                </a:solidFill>
              </a:rPr>
              <a:t>specify some task</a:t>
            </a:r>
            <a:r>
              <a:rPr lang="en">
                <a:solidFill>
                  <a:schemeClr val="dk1"/>
                </a:solidFill>
              </a:rPr>
              <a:t> to be completed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Find your favorite</a:t>
            </a:r>
            <a:r>
              <a:rPr lang="en">
                <a:solidFill>
                  <a:schemeClr val="dk1"/>
                </a:solidFill>
              </a:rPr>
              <a:t> and get it done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get </a:t>
            </a:r>
            <a:r>
              <a:rPr b="1" lang="en">
                <a:solidFill>
                  <a:schemeClr val="dk1"/>
                </a:solidFill>
              </a:rPr>
              <a:t>paid a bit</a:t>
            </a:r>
            <a:r>
              <a:rPr lang="en">
                <a:solidFill>
                  <a:schemeClr val="dk1"/>
                </a:solidFill>
              </a:rPr>
              <a:t>, and </a:t>
            </a:r>
            <a:r>
              <a:rPr b="1" lang="en">
                <a:solidFill>
                  <a:schemeClr val="dk1"/>
                </a:solidFill>
              </a:rPr>
              <a:t>learn</a:t>
            </a:r>
            <a:r>
              <a:rPr lang="en">
                <a:solidFill>
                  <a:schemeClr val="dk1"/>
                </a:solidFill>
              </a:rPr>
              <a:t> from the journey and your mentors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Win-win: the </a:t>
            </a:r>
            <a:r>
              <a:rPr b="1" lang="en">
                <a:solidFill>
                  <a:schemeClr val="dk1"/>
                </a:solidFill>
              </a:rPr>
              <a:t>open source project gets help</a:t>
            </a:r>
            <a:r>
              <a:rPr lang="en">
                <a:solidFill>
                  <a:schemeClr val="dk1"/>
                </a:solidFill>
              </a:rPr>
              <a:t> and grows its community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Recommend it for anyone starting in their career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5b9b93e323_26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5b9b93e323_26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5b9b93e323_26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5b9b93e323_26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b9b93e323_26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5b9b93e323_26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Someone probably </a:t>
            </a:r>
            <a:r>
              <a:rPr b="1" lang="en">
                <a:solidFill>
                  <a:schemeClr val="dk1"/>
                </a:solidFill>
              </a:rPr>
              <a:t>called the cops</a:t>
            </a:r>
            <a:r>
              <a:rPr lang="en">
                <a:solidFill>
                  <a:schemeClr val="dk1"/>
                </a:solidFill>
              </a:rPr>
              <a:t> at this point, </a:t>
            </a:r>
            <a:r>
              <a:rPr b="1" lang="en">
                <a:solidFill>
                  <a:schemeClr val="dk1"/>
                </a:solidFill>
              </a:rPr>
              <a:t>stop blowing stuff up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Which is ok, decision easy b/c nothing left to choose from: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Checks all the boxes, including performance…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…but has </a:t>
            </a:r>
            <a:r>
              <a:rPr b="1" lang="en">
                <a:solidFill>
                  <a:schemeClr val="dk1"/>
                </a:solidFill>
              </a:rPr>
              <a:t>bad security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not the best support</a:t>
            </a:r>
            <a:r>
              <a:rPr lang="en">
                <a:solidFill>
                  <a:schemeClr val="dk1"/>
                </a:solidFill>
              </a:rPr>
              <a:t> for reasons we’ll see later (good libraries, not-so-good language support)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5a589844fa_3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5a589844fa_3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Dynamic loading is very popular in C and C++: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Splitting up </a:t>
            </a:r>
            <a:r>
              <a:rPr b="1" lang="en">
                <a:solidFill>
                  <a:schemeClr val="dk1"/>
                </a:solidFill>
              </a:rPr>
              <a:t>binary into smaller binaries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Plugins</a:t>
            </a:r>
            <a:r>
              <a:rPr lang="en">
                <a:solidFill>
                  <a:schemeClr val="dk1"/>
                </a:solidFill>
              </a:rPr>
              <a:t> export some functionality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Runtime</a:t>
            </a:r>
            <a:r>
              <a:rPr lang="en">
                <a:solidFill>
                  <a:schemeClr val="dk1"/>
                </a:solidFill>
              </a:rPr>
              <a:t> can load the plugins at while running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For </a:t>
            </a:r>
            <a:r>
              <a:rPr b="1" lang="en">
                <a:solidFill>
                  <a:schemeClr val="dk1"/>
                </a:solidFill>
              </a:rPr>
              <a:t>example</a:t>
            </a:r>
            <a:r>
              <a:rPr lang="en">
                <a:solidFill>
                  <a:schemeClr val="dk1"/>
                </a:solidFill>
              </a:rPr>
              <a:t>, plugin that exports a set of functions to add support for JSON in Tremor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5b9b93e323_26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5b9b93e323_26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Very efficient</a:t>
            </a:r>
            <a:r>
              <a:rPr lang="en"/>
              <a:t> because it’s at </a:t>
            </a:r>
            <a:r>
              <a:rPr b="1" lang="en"/>
              <a:t>binary level</a:t>
            </a:r>
            <a:r>
              <a:rPr lang="en"/>
              <a:t>; </a:t>
            </a:r>
            <a:r>
              <a:rPr lang="en"/>
              <a:t>runtime</a:t>
            </a:r>
            <a:r>
              <a:rPr lang="en"/>
              <a:t> literally copies plugin into its own memory in order to access </a:t>
            </a:r>
            <a:r>
              <a:rPr lang="en"/>
              <a:t>resources</a:t>
            </a:r>
            <a:r>
              <a:rPr lang="en"/>
              <a:t> &amp; make calls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do meet the most important </a:t>
            </a:r>
            <a:r>
              <a:rPr lang="en"/>
              <a:t>requirement I mentioned earlier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5b9b93e323_26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5b9b93e323_26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Seems to be a </a:t>
            </a:r>
            <a:r>
              <a:rPr b="1" lang="en"/>
              <a:t>great choice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First prototypes</a:t>
            </a:r>
            <a:r>
              <a:rPr lang="en"/>
              <a:t>: calling external functions declared in Rust, and exporting/importing functions from separate binaries works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5a589844fa_3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5a589844fa_3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However, it’s </a:t>
            </a:r>
            <a:r>
              <a:rPr b="1" lang="en">
                <a:solidFill>
                  <a:schemeClr val="dk1"/>
                </a:solidFill>
              </a:rPr>
              <a:t>not as easy as it seems</a:t>
            </a:r>
            <a:r>
              <a:rPr lang="en">
                <a:solidFill>
                  <a:schemeClr val="dk1"/>
                </a:solidFill>
              </a:rPr>
              <a:t> with Rust, specifically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because even though there are </a:t>
            </a:r>
            <a:r>
              <a:rPr b="1" lang="en">
                <a:solidFill>
                  <a:schemeClr val="dk1"/>
                </a:solidFill>
              </a:rPr>
              <a:t>no warnings</a:t>
            </a:r>
            <a:r>
              <a:rPr lang="en">
                <a:solidFill>
                  <a:schemeClr val="dk1"/>
                </a:solidFill>
              </a:rPr>
              <a:t> from the compiler,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Calling external functions declared with Rust, and accessing external structs is </a:t>
            </a:r>
            <a:r>
              <a:rPr b="1" lang="en">
                <a:solidFill>
                  <a:schemeClr val="dk1"/>
                </a:solidFill>
              </a:rPr>
              <a:t>undefined behavior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5b9b93e323_26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5b9b93e323_26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ABI</a:t>
            </a:r>
            <a:r>
              <a:rPr lang="en">
                <a:solidFill>
                  <a:schemeClr val="dk1"/>
                </a:solidFill>
              </a:rPr>
              <a:t> defines: memory layout, function convention, etc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Unstable ABI</a:t>
            </a:r>
            <a:r>
              <a:rPr lang="en">
                <a:solidFill>
                  <a:schemeClr val="dk1"/>
                </a:solidFill>
              </a:rPr>
              <a:t> means that these things can change in every compilation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need to </a:t>
            </a:r>
            <a:r>
              <a:rPr b="1" lang="en">
                <a:solidFill>
                  <a:schemeClr val="dk1"/>
                </a:solidFill>
              </a:rPr>
              <a:t>compile plugin and runtime separately</a:t>
            </a:r>
            <a:r>
              <a:rPr lang="en">
                <a:solidFill>
                  <a:schemeClr val="dk1"/>
                </a:solidFill>
              </a:rPr>
              <a:t>, so the memory layout and function convention are unknown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</a:t>
            </a:r>
            <a:r>
              <a:rPr b="1" lang="en">
                <a:solidFill>
                  <a:schemeClr val="dk1"/>
                </a:solidFill>
              </a:rPr>
              <a:t>wasn’t so clear at the beginning</a:t>
            </a:r>
            <a:r>
              <a:rPr lang="en">
                <a:solidFill>
                  <a:schemeClr val="dk1"/>
                </a:solidFill>
              </a:rPr>
              <a:t>, which is why I represent it as falling off the stairs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Many </a:t>
            </a:r>
            <a:r>
              <a:rPr b="1" lang="en">
                <a:solidFill>
                  <a:schemeClr val="dk1"/>
                </a:solidFill>
              </a:rPr>
              <a:t>sources misunderstood</a:t>
            </a:r>
            <a:r>
              <a:rPr lang="en">
                <a:solidFill>
                  <a:schemeClr val="dk1"/>
                </a:solidFill>
              </a:rPr>
              <a:t> the concept, community was confused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We can’t use Rust</a:t>
            </a:r>
            <a:r>
              <a:rPr lang="en">
                <a:solidFill>
                  <a:schemeClr val="dk1"/>
                </a:solidFill>
              </a:rPr>
              <a:t> for plugins, basically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Note that this is </a:t>
            </a:r>
            <a:r>
              <a:rPr b="1" lang="en">
                <a:solidFill>
                  <a:schemeClr val="dk1"/>
                </a:solidFill>
              </a:rPr>
              <a:t>many times good</a:t>
            </a:r>
            <a:r>
              <a:rPr lang="en">
                <a:solidFill>
                  <a:schemeClr val="dk1"/>
                </a:solidFill>
              </a:rPr>
              <a:t>, since it makes it possible to change, among other things, the internal memory layout of data types to fix &amp; improve stuff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58a46826c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58a46826c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It does have a </a:t>
            </a:r>
            <a:r>
              <a:rPr b="1" lang="en"/>
              <a:t>solution</a:t>
            </a:r>
            <a:r>
              <a:rPr lang="en"/>
              <a:t>, so we can dig ourselves out of the hole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But it’s not the best, because by resorting to the </a:t>
            </a:r>
            <a:r>
              <a:rPr b="1" lang="en"/>
              <a:t>C ABI</a:t>
            </a:r>
            <a:r>
              <a:rPr lang="en"/>
              <a:t>, our interface between plugins has to be at the C level: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</a:t>
            </a:r>
            <a:r>
              <a:rPr b="1" lang="en"/>
              <a:t>generics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</a:t>
            </a:r>
            <a:r>
              <a:rPr b="1" lang="en"/>
              <a:t>standard library types</a:t>
            </a:r>
            <a:r>
              <a:rPr lang="en"/>
              <a:t>, and in turn, no external types sometimes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pain point: our types must be defined with the </a:t>
            </a:r>
            <a:r>
              <a:rPr b="1" lang="en"/>
              <a:t>C ABI</a:t>
            </a:r>
            <a:r>
              <a:rPr lang="en"/>
              <a:t>,  which is a pain for external dependencies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b9b93e323_26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5b9b93e323_26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8a46826c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58a46826c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For those who don’t know, </a:t>
            </a:r>
            <a:r>
              <a:rPr b="1" lang="en">
                <a:solidFill>
                  <a:schemeClr val="dk1"/>
                </a:solidFill>
              </a:rPr>
              <a:t>Tremor is an event processing system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</a:t>
            </a:r>
            <a:r>
              <a:rPr b="1" lang="en">
                <a:solidFill>
                  <a:schemeClr val="dk1"/>
                </a:solidFill>
              </a:rPr>
              <a:t>take events</a:t>
            </a:r>
            <a:r>
              <a:rPr lang="en">
                <a:solidFill>
                  <a:schemeClr val="dk1"/>
                </a:solidFill>
              </a:rPr>
              <a:t> that may happen (timer, HTTP server)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Events: logs</a:t>
            </a:r>
            <a:r>
              <a:rPr lang="en">
                <a:solidFill>
                  <a:schemeClr val="dk1"/>
                </a:solidFill>
              </a:rPr>
              <a:t>, but a bit more abstract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Process them</a:t>
            </a:r>
            <a:r>
              <a:rPr lang="en">
                <a:solidFill>
                  <a:schemeClr val="dk1"/>
                </a:solidFill>
              </a:rPr>
              <a:t> through a pipeline (filtering, transformations through their own language)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Output them</a:t>
            </a:r>
            <a:r>
              <a:rPr lang="en">
                <a:solidFill>
                  <a:schemeClr val="dk1"/>
                </a:solidFill>
              </a:rPr>
              <a:t> somewhere else (DB, Kafka)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a589844fa_33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5a589844fa_33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know we can </a:t>
            </a:r>
            <a:r>
              <a:rPr b="1" lang="en"/>
              <a:t>use C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I</a:t>
            </a:r>
            <a:r>
              <a:rPr b="1" lang="en"/>
              <a:t>mproving productivity?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</a:t>
            </a:r>
            <a:r>
              <a:rPr lang="en"/>
              <a:t> full-blown plugin system for a large codebase </a:t>
            </a:r>
            <a:r>
              <a:rPr b="1" lang="en"/>
              <a:t>is hard</a:t>
            </a:r>
            <a:endParaRPr b="1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5b9b93e323_26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5b9b93e323_26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can </a:t>
            </a:r>
            <a:r>
              <a:rPr b="1" lang="en"/>
              <a:t>rely on existing</a:t>
            </a:r>
            <a:r>
              <a:rPr lang="en"/>
              <a:t> libraries, frameworks, or tools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5b9b93e323_26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5b9b93e323_26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can start to learn and </a:t>
            </a:r>
            <a:r>
              <a:rPr b="1" lang="en"/>
              <a:t>use these libraries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Sometimes </a:t>
            </a:r>
            <a:r>
              <a:rPr b="1" lang="en"/>
              <a:t>not easy to learn</a:t>
            </a:r>
            <a:r>
              <a:rPr lang="en"/>
              <a:t>: abi_stable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5b9b93e323_26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5b9b93e323_26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a</a:t>
            </a:r>
            <a:r>
              <a:rPr b="1" lang="en"/>
              <a:t>bi_stable</a:t>
            </a:r>
            <a:r>
              <a:rPr lang="en"/>
              <a:t> provides a standard library with a stable ABI, and more tools to define your own types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 </a:t>
            </a:r>
            <a:r>
              <a:rPr lang="en"/>
              <a:t>only </a:t>
            </a:r>
            <a:r>
              <a:rPr b="1" lang="en"/>
              <a:t>easier</a:t>
            </a:r>
            <a:r>
              <a:rPr lang="en"/>
              <a:t>, but also much </a:t>
            </a:r>
            <a:r>
              <a:rPr b="1" lang="en"/>
              <a:t>safer</a:t>
            </a:r>
            <a:r>
              <a:rPr lang="en"/>
              <a:t> via static typing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a</a:t>
            </a:r>
            <a:r>
              <a:rPr b="1" lang="en"/>
              <a:t>sync_ffi</a:t>
            </a:r>
            <a:r>
              <a:rPr lang="en"/>
              <a:t> makes it possible to use async in the interface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58a46826c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58a46826c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Libraries aren’t really </a:t>
            </a:r>
            <a:r>
              <a:rPr b="1" lang="en"/>
              <a:t>production-ready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5b9b93e323_26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5b9b93e323_26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Missing features</a:t>
            </a:r>
            <a:r>
              <a:rPr lang="en">
                <a:solidFill>
                  <a:schemeClr val="dk1"/>
                </a:solidFill>
              </a:rPr>
              <a:t> or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bugs</a:t>
            </a:r>
            <a:r>
              <a:rPr lang="en">
                <a:solidFill>
                  <a:schemeClr val="dk1"/>
                </a:solidFill>
              </a:rPr>
              <a:t> we had to fix ourselves, that took at times weeks to solve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abi_stable</a:t>
            </a:r>
            <a:r>
              <a:rPr lang="en">
                <a:solidFill>
                  <a:schemeClr val="dk1"/>
                </a:solidFill>
              </a:rPr>
              <a:t> is a huge effort, but also 1-man’s work. Not a lot of usage nor contributions.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5a589844fa_33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5a589844fa_3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33 </a:t>
            </a:r>
            <a:r>
              <a:rPr b="1" lang="en"/>
              <a:t>external pull requests</a:t>
            </a:r>
            <a:r>
              <a:rPr lang="en"/>
              <a:t>, 13 </a:t>
            </a:r>
            <a:r>
              <a:rPr b="1" lang="en"/>
              <a:t>internal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It’s just gonna </a:t>
            </a:r>
            <a:r>
              <a:rPr b="1" lang="en">
                <a:solidFill>
                  <a:schemeClr val="dk1"/>
                </a:solidFill>
              </a:rPr>
              <a:t>take more time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5b9b93e323_26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5b9b93e323_26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the end, </a:t>
            </a:r>
            <a:r>
              <a:rPr b="1" lang="en"/>
              <a:t>everything works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Will get easier</a:t>
            </a:r>
            <a:r>
              <a:rPr lang="en"/>
              <a:t> with time as they get more usage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I also wrote articles about it</a:t>
            </a:r>
            <a:r>
              <a:rPr lang="en">
                <a:solidFill>
                  <a:schemeClr val="dk1"/>
                </a:solidFill>
              </a:rPr>
              <a:t> to improve the situation myself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5b9b93e323_26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5b9b93e323_26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At the beginning</a:t>
            </a:r>
            <a:r>
              <a:rPr lang="en"/>
              <a:t> we were talking about how Rust is a modern, robust &amp; efficient language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How should we use it</a:t>
            </a:r>
            <a:r>
              <a:rPr lang="en"/>
              <a:t> to its maximum potential to continue improving performance and productivity?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Has to do with </a:t>
            </a:r>
            <a:r>
              <a:rPr b="1" lang="en"/>
              <a:t>issues found when fixing dependencies</a:t>
            </a:r>
            <a:endParaRPr b="1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5a589844fa_3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5a589844fa_3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Rust is a vast language with a </a:t>
            </a:r>
            <a:r>
              <a:rPr b="1" lang="en"/>
              <a:t>ton of advanced features</a:t>
            </a:r>
            <a:r>
              <a:rPr lang="en"/>
              <a:t> we can use to make our code tidier and more idiomatic.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 can’t imagine how big Tremor would be with 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94ee92aba_2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94ee92aba_2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To start our story, we have to go back to the very </a:t>
            </a:r>
            <a:r>
              <a:rPr b="1" lang="en">
                <a:solidFill>
                  <a:schemeClr val="dk1"/>
                </a:solidFill>
              </a:rPr>
              <a:t>beginnings of Rust in Tremor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Let’s take our handy </a:t>
            </a:r>
            <a:r>
              <a:rPr b="1" lang="en">
                <a:solidFill>
                  <a:schemeClr val="dk1"/>
                </a:solidFill>
              </a:rPr>
              <a:t>time machine</a:t>
            </a: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5b9b93e323_26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5b9b93e323_26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What I used the most: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Macros</a:t>
            </a:r>
            <a:r>
              <a:rPr lang="en">
                <a:solidFill>
                  <a:schemeClr val="dk1"/>
                </a:solidFill>
              </a:rPr>
              <a:t>: declarative and procedural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Generics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Type system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Crate features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5b9b93e323_26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5b9b93e323_26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5a589844fa_33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5a589844fa_3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These advanced features may not be fully </a:t>
            </a:r>
            <a:r>
              <a:rPr b="1" lang="en"/>
              <a:t>finished</a:t>
            </a:r>
            <a:r>
              <a:rPr lang="en"/>
              <a:t>, properly </a:t>
            </a:r>
            <a:r>
              <a:rPr b="1" lang="en"/>
              <a:t>documented</a:t>
            </a:r>
            <a:r>
              <a:rPr lang="en"/>
              <a:t>, or </a:t>
            </a:r>
            <a:r>
              <a:rPr b="1" lang="en"/>
              <a:t>easy to discover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Especially with stuff </a:t>
            </a:r>
            <a:r>
              <a:rPr b="1" lang="en"/>
              <a:t>outside the Rust book</a:t>
            </a:r>
            <a:endParaRPr b="1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5b9b93e323_26_6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5b9b93e323_26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5b9b93e323_26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5b9b93e323_26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Subtyping and variance makes </a:t>
            </a:r>
            <a:r>
              <a:rPr b="1" lang="en">
                <a:solidFill>
                  <a:schemeClr val="dk1"/>
                </a:solidFill>
              </a:rPr>
              <a:t>Rust’s lifetimes more flexible</a:t>
            </a:r>
            <a:r>
              <a:rPr lang="en">
                <a:solidFill>
                  <a:schemeClr val="dk1"/>
                </a:solidFill>
              </a:rPr>
              <a:t> in some specific cases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</a:t>
            </a:r>
            <a:r>
              <a:rPr b="1" lang="en">
                <a:solidFill>
                  <a:schemeClr val="dk1"/>
                </a:solidFill>
              </a:rPr>
              <a:t>don't expect you to learn</a:t>
            </a:r>
            <a:r>
              <a:rPr lang="en">
                <a:solidFill>
                  <a:schemeClr val="dk1"/>
                </a:solidFill>
              </a:rPr>
              <a:t> what variance and subtyping are, just in this talk.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Every type has a </a:t>
            </a:r>
            <a:r>
              <a:rPr b="1" lang="en">
                <a:solidFill>
                  <a:schemeClr val="dk1"/>
                </a:solidFill>
              </a:rPr>
              <a:t>kind of variance</a:t>
            </a:r>
            <a:r>
              <a:rPr lang="en">
                <a:solidFill>
                  <a:schemeClr val="dk1"/>
                </a:solidFill>
              </a:rPr>
              <a:t>: invariant, covariant, contravariant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(Cow) The one at the </a:t>
            </a:r>
            <a:r>
              <a:rPr b="1" lang="en">
                <a:solidFill>
                  <a:schemeClr val="dk1"/>
                </a:solidFill>
              </a:rPr>
              <a:t>top is covariant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(RCow) </a:t>
            </a:r>
            <a:r>
              <a:rPr b="1" lang="en">
                <a:solidFill>
                  <a:schemeClr val="dk1"/>
                </a:solidFill>
              </a:rPr>
              <a:t>Ours was invariant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</a:t>
            </a:r>
            <a:r>
              <a:rPr b="1" lang="en">
                <a:solidFill>
                  <a:schemeClr val="dk1"/>
                </a:solidFill>
              </a:rPr>
              <a:t>don’t explicitly indicate</a:t>
            </a:r>
            <a:r>
              <a:rPr lang="en">
                <a:solidFill>
                  <a:schemeClr val="dk1"/>
                </a:solidFill>
              </a:rPr>
              <a:t> the variance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It’s </a:t>
            </a:r>
            <a:r>
              <a:rPr b="1" lang="en">
                <a:solidFill>
                  <a:schemeClr val="dk1"/>
                </a:solidFill>
              </a:rPr>
              <a:t>inferred</a:t>
            </a:r>
            <a:r>
              <a:rPr lang="en">
                <a:solidFill>
                  <a:schemeClr val="dk1"/>
                </a:solidFill>
              </a:rPr>
              <a:t> automatically from rules in the compiler b</a:t>
            </a:r>
            <a:r>
              <a:rPr lang="en">
                <a:solidFill>
                  <a:schemeClr val="dk1"/>
                </a:solidFill>
              </a:rPr>
              <a:t>ased on how the type is </a:t>
            </a:r>
            <a:r>
              <a:rPr b="1" lang="en">
                <a:solidFill>
                  <a:schemeClr val="dk1"/>
                </a:solidFill>
              </a:rPr>
              <a:t>declared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have to </a:t>
            </a:r>
            <a:r>
              <a:rPr b="1" lang="en">
                <a:solidFill>
                  <a:schemeClr val="dk1"/>
                </a:solidFill>
              </a:rPr>
              <a:t>check that you meet all of these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rules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Could be important in edge cases: comparing different lifetimes </a:t>
            </a:r>
            <a:r>
              <a:rPr b="1" lang="en">
                <a:solidFill>
                  <a:schemeClr val="dk1"/>
                </a:solidFill>
              </a:rPr>
              <a:t>won’t work</a:t>
            </a:r>
            <a:r>
              <a:rPr lang="en">
                <a:solidFill>
                  <a:schemeClr val="dk1"/>
                </a:solidFill>
              </a:rPr>
              <a:t> for invariant types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Hard to know what’s going on if you don’t know about the topic, because it’s </a:t>
            </a:r>
            <a:r>
              <a:rPr b="1" lang="en">
                <a:solidFill>
                  <a:schemeClr val="dk1"/>
                </a:solidFill>
              </a:rPr>
              <a:t>implicit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Newer versions</a:t>
            </a:r>
            <a:r>
              <a:rPr lang="en">
                <a:solidFill>
                  <a:schemeClr val="dk1"/>
                </a:solidFill>
              </a:rPr>
              <a:t> of the compiler have warnings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b9b93e323_26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b9b93e323_26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Probably too short &amp; vague, no time: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Check out these </a:t>
            </a:r>
            <a:r>
              <a:rPr b="1" lang="en">
                <a:solidFill>
                  <a:schemeClr val="dk1"/>
                </a:solidFill>
              </a:rPr>
              <a:t>resources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Researching</a:t>
            </a:r>
            <a:r>
              <a:rPr lang="en">
                <a:solidFill>
                  <a:schemeClr val="dk1"/>
                </a:solidFill>
              </a:rPr>
              <a:t> advanced stuff in Rust is harder than in C/C++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Looks like</a:t>
            </a:r>
            <a:r>
              <a:rPr lang="en">
                <a:solidFill>
                  <a:schemeClr val="dk1"/>
                </a:solidFill>
              </a:rPr>
              <a:t> plenty of docs, but: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Not easy to discover</a:t>
            </a:r>
            <a:r>
              <a:rPr lang="en">
                <a:solidFill>
                  <a:schemeClr val="dk1"/>
                </a:solidFill>
              </a:rPr>
              <a:t>: not popular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Some are a bit </a:t>
            </a:r>
            <a:r>
              <a:rPr b="1" lang="en">
                <a:solidFill>
                  <a:schemeClr val="dk1"/>
                </a:solidFill>
              </a:rPr>
              <a:t>outdated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Not well </a:t>
            </a:r>
            <a:r>
              <a:rPr b="1" lang="en">
                <a:solidFill>
                  <a:schemeClr val="dk1"/>
                </a:solidFill>
              </a:rPr>
              <a:t>explained</a:t>
            </a:r>
            <a:r>
              <a:rPr lang="en">
                <a:solidFill>
                  <a:schemeClr val="dk1"/>
                </a:solidFill>
              </a:rPr>
              <a:t> (reference)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5a589844fa_33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5a589844fa_3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Spent </a:t>
            </a:r>
            <a:r>
              <a:rPr b="1" lang="en">
                <a:solidFill>
                  <a:schemeClr val="dk1"/>
                </a:solidFill>
              </a:rPr>
              <a:t>a couple of weeks</a:t>
            </a:r>
            <a:r>
              <a:rPr lang="en">
                <a:solidFill>
                  <a:schemeClr val="dk1"/>
                </a:solidFill>
              </a:rPr>
              <a:t> until it was fully fixed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5b9b93e323_26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5b9b93e323_26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Help from the </a:t>
            </a:r>
            <a:r>
              <a:rPr b="1" lang="en">
                <a:solidFill>
                  <a:schemeClr val="dk1"/>
                </a:solidFill>
              </a:rPr>
              <a:t>Tremor team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creator of abi_stable </a:t>
            </a:r>
            <a:r>
              <a:rPr lang="en">
                <a:solidFill>
                  <a:schemeClr val="dk1"/>
                </a:solidFill>
              </a:rPr>
              <a:t>with the final implementation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Proves </a:t>
            </a:r>
            <a:r>
              <a:rPr b="1" lang="en">
                <a:solidFill>
                  <a:schemeClr val="dk1"/>
                </a:solidFill>
              </a:rPr>
              <a:t>nice community</a:t>
            </a:r>
            <a:endParaRPr b="1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58a46826c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58a46826c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That was near the </a:t>
            </a:r>
            <a:r>
              <a:rPr b="1" lang="en"/>
              <a:t>end of my project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 didn’t manage to </a:t>
            </a:r>
            <a:r>
              <a:rPr b="1" lang="en"/>
              <a:t>complete the plugin system</a:t>
            </a:r>
            <a:r>
              <a:rPr lang="en"/>
              <a:t>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 it was </a:t>
            </a:r>
            <a:r>
              <a:rPr b="1" lang="en"/>
              <a:t>specified at the beginning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Performance degraded</a:t>
            </a:r>
            <a:r>
              <a:rPr lang="en"/>
              <a:t> by 30%, should be 10-20% for production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But my work is </a:t>
            </a:r>
            <a:r>
              <a:rPr b="1" lang="en"/>
              <a:t>useful</a:t>
            </a:r>
            <a:r>
              <a:rPr lang="en"/>
              <a:t> to not only the </a:t>
            </a:r>
            <a:r>
              <a:rPr b="1" lang="en"/>
              <a:t>Tremor</a:t>
            </a:r>
            <a:r>
              <a:rPr lang="en"/>
              <a:t>, but also the whole </a:t>
            </a:r>
            <a:r>
              <a:rPr b="1" lang="en"/>
              <a:t>Rust</a:t>
            </a:r>
            <a:r>
              <a:rPr lang="en"/>
              <a:t> community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Instead of going up the stairs one by one, they can </a:t>
            </a:r>
            <a:r>
              <a:rPr b="1" lang="en"/>
              <a:t>take a shortcut</a:t>
            </a:r>
            <a:r>
              <a:rPr lang="en"/>
              <a:t> to finish it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5b9b93e323_26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5b9b93e323_26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r>
              <a:rPr lang="en"/>
              <a:t>: Rust is an huge </a:t>
            </a:r>
            <a:r>
              <a:rPr b="1" lang="en"/>
              <a:t>step forward, but far from perfect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a3aed035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a3aed035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If you want to learn more about Tremor’s history, check out </a:t>
            </a:r>
            <a:r>
              <a:rPr b="1" lang="en">
                <a:solidFill>
                  <a:schemeClr val="dk1"/>
                </a:solidFill>
              </a:rPr>
              <a:t>Gary White’s video</a:t>
            </a:r>
            <a:r>
              <a:rPr lang="en">
                <a:solidFill>
                  <a:schemeClr val="dk1"/>
                </a:solidFill>
              </a:rPr>
              <a:t> from last year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Dives deep into </a:t>
            </a:r>
            <a:r>
              <a:rPr b="1" lang="en">
                <a:solidFill>
                  <a:schemeClr val="dk1"/>
                </a:solidFill>
              </a:rPr>
              <a:t>why Tremor was created, and how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can </a:t>
            </a:r>
            <a:r>
              <a:rPr b="1" lang="en">
                <a:solidFill>
                  <a:schemeClr val="dk1"/>
                </a:solidFill>
              </a:rPr>
              <a:t>learn a lot</a:t>
            </a:r>
            <a:r>
              <a:rPr lang="en">
                <a:solidFill>
                  <a:schemeClr val="dk1"/>
                </a:solidFill>
              </a:rPr>
              <a:t> in terms of system design and how they work in real life scenarios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Objective: </a:t>
            </a:r>
            <a:r>
              <a:rPr b="1" lang="en">
                <a:solidFill>
                  <a:schemeClr val="dk1"/>
                </a:solidFill>
              </a:rPr>
              <a:t>optimize Wayfair’s event processing stack</a:t>
            </a:r>
            <a:r>
              <a:rPr lang="en">
                <a:solidFill>
                  <a:schemeClr val="dk1"/>
                </a:solidFill>
              </a:rPr>
              <a:t> at the time, so main focus is performance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5a589844fa_33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5a589844fa_33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High compile times</a:t>
            </a:r>
            <a:r>
              <a:rPr lang="en"/>
              <a:t>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</a:t>
            </a:r>
            <a:r>
              <a:rPr lang="en"/>
              <a:t>an become a problem in </a:t>
            </a:r>
            <a:r>
              <a:rPr b="1" lang="en"/>
              <a:t>large projects</a:t>
            </a:r>
            <a:r>
              <a:rPr lang="en"/>
              <a:t>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are </a:t>
            </a:r>
            <a:r>
              <a:rPr lang="en"/>
              <a:t>fixes</a:t>
            </a:r>
            <a:r>
              <a:rPr lang="en"/>
              <a:t>, and C++ isn’t better, but it </a:t>
            </a:r>
            <a:r>
              <a:rPr b="1" lang="en"/>
              <a:t>hurts productivity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i="1" lang="en"/>
              <a:t>Tip</a:t>
            </a:r>
            <a:r>
              <a:rPr lang="en"/>
              <a:t>: </a:t>
            </a:r>
            <a:r>
              <a:rPr b="1" lang="en"/>
              <a:t>keep your architecture modular</a:t>
            </a:r>
            <a:r>
              <a:rPr lang="en"/>
              <a:t>, not only into modules at compile time, but also </a:t>
            </a:r>
            <a:r>
              <a:rPr b="1" lang="en"/>
              <a:t>different services</a:t>
            </a:r>
            <a:r>
              <a:rPr lang="en"/>
              <a:t>, or in our case binaries or plugins.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5b9b93e323_26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15b9b93e323_26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Being so fast-paced, it </a:t>
            </a:r>
            <a:r>
              <a:rPr b="1" lang="en"/>
              <a:t>doesn't have a stable ABI</a:t>
            </a:r>
            <a:r>
              <a:rPr lang="en"/>
              <a:t>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"/>
              <a:t>Beneficial in some cases, not so much in others</a:t>
            </a:r>
            <a:r>
              <a:rPr lang="en"/>
              <a:t>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i="1" lang="en"/>
              <a:t>Tip</a:t>
            </a:r>
            <a:r>
              <a:rPr lang="en"/>
              <a:t>: if you’re going to to rely on that feature, </a:t>
            </a:r>
            <a:r>
              <a:rPr b="1" lang="en"/>
              <a:t>think about it twice</a:t>
            </a:r>
            <a:r>
              <a:rPr lang="en"/>
              <a:t>. If you go for it, make sure your </a:t>
            </a:r>
            <a:r>
              <a:rPr b="1" lang="en"/>
              <a:t>interface stays low level</a:t>
            </a:r>
            <a:r>
              <a:rPr lang="en"/>
              <a:t> (or defined with C) since the beginning.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5b9b93e323_26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15b9b93e323_26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Very new</a:t>
            </a:r>
            <a:r>
              <a:rPr lang="en">
                <a:solidFill>
                  <a:schemeClr val="dk1"/>
                </a:solidFill>
              </a:rPr>
              <a:t> language in comparison: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has </a:t>
            </a:r>
            <a:r>
              <a:rPr b="1" lang="en">
                <a:solidFill>
                  <a:schemeClr val="dk1"/>
                </a:solidFill>
              </a:rPr>
              <a:t>lacking documentation or libraries</a:t>
            </a:r>
            <a:r>
              <a:rPr lang="en">
                <a:solidFill>
                  <a:schemeClr val="dk1"/>
                </a:solidFill>
              </a:rPr>
              <a:t> in some cases.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i="1" lang="en">
                <a:solidFill>
                  <a:schemeClr val="dk1"/>
                </a:solidFill>
              </a:rPr>
              <a:t>Tip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b="1" lang="en">
                <a:solidFill>
                  <a:schemeClr val="dk1"/>
                </a:solidFill>
              </a:rPr>
              <a:t>try to contribute</a:t>
            </a:r>
            <a:r>
              <a:rPr lang="en">
                <a:solidFill>
                  <a:schemeClr val="dk1"/>
                </a:solidFill>
              </a:rPr>
              <a:t> yourself whenever you can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5b9b93e323_26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5b9b93e323_26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Some </a:t>
            </a:r>
            <a:r>
              <a:rPr b="1" lang="en">
                <a:solidFill>
                  <a:schemeClr val="dk1"/>
                </a:solidFill>
              </a:rPr>
              <a:t>advanced features</a:t>
            </a:r>
            <a:r>
              <a:rPr lang="en">
                <a:solidFill>
                  <a:schemeClr val="dk1"/>
                </a:solidFill>
              </a:rPr>
              <a:t> are either only available on nightly, or incomplete (GATs, const generics)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N</a:t>
            </a:r>
            <a:r>
              <a:rPr b="1" lang="en">
                <a:solidFill>
                  <a:schemeClr val="dk1"/>
                </a:solidFill>
              </a:rPr>
              <a:t>ightly on production</a:t>
            </a:r>
            <a:r>
              <a:rPr lang="en">
                <a:solidFill>
                  <a:schemeClr val="dk1"/>
                </a:solidFill>
              </a:rPr>
              <a:t> is bad idea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i="1" lang="en">
                <a:solidFill>
                  <a:schemeClr val="dk1"/>
                </a:solidFill>
              </a:rPr>
              <a:t>Tip</a:t>
            </a:r>
            <a:r>
              <a:rPr lang="en">
                <a:solidFill>
                  <a:schemeClr val="dk1"/>
                </a:solidFill>
              </a:rPr>
              <a:t>: find a way around these issues, 99% there’s a </a:t>
            </a:r>
            <a:r>
              <a:rPr b="1" lang="en">
                <a:solidFill>
                  <a:schemeClr val="dk1"/>
                </a:solidFill>
              </a:rPr>
              <a:t>fix</a:t>
            </a:r>
            <a:r>
              <a:rPr lang="en">
                <a:solidFill>
                  <a:schemeClr val="dk1"/>
                </a:solidFill>
              </a:rPr>
              <a:t>. Also </a:t>
            </a:r>
            <a:r>
              <a:rPr b="1" lang="en">
                <a:solidFill>
                  <a:schemeClr val="dk1"/>
                </a:solidFill>
              </a:rPr>
              <a:t>check out</a:t>
            </a:r>
            <a:r>
              <a:rPr b="1" lang="en">
                <a:solidFill>
                  <a:schemeClr val="dk1"/>
                </a:solidFill>
              </a:rPr>
              <a:t> Nomicon in detail</a:t>
            </a:r>
            <a:r>
              <a:rPr lang="en">
                <a:solidFill>
                  <a:schemeClr val="dk1"/>
                </a:solidFill>
              </a:rPr>
              <a:t> to be at least aware of the features, which is useful.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Others</a:t>
            </a:r>
            <a:r>
              <a:rPr lang="en">
                <a:solidFill>
                  <a:schemeClr val="dk1"/>
                </a:solidFill>
              </a:rPr>
              <a:t> you should be aware of (</a:t>
            </a:r>
            <a:r>
              <a:rPr b="1" lang="en">
                <a:solidFill>
                  <a:schemeClr val="dk1"/>
                </a:solidFill>
              </a:rPr>
              <a:t>steep learning curve</a:t>
            </a:r>
            <a:r>
              <a:rPr lang="en">
                <a:solidFill>
                  <a:schemeClr val="dk1"/>
                </a:solidFill>
              </a:rPr>
              <a:t> and complexity), but these are the relevant ones for the story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61d30d18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161d30d18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Others</a:t>
            </a:r>
            <a:r>
              <a:rPr lang="en">
                <a:solidFill>
                  <a:schemeClr val="dk1"/>
                </a:solidFill>
              </a:rPr>
              <a:t> you should be aware of (</a:t>
            </a:r>
            <a:r>
              <a:rPr b="1" lang="en">
                <a:solidFill>
                  <a:schemeClr val="dk1"/>
                </a:solidFill>
              </a:rPr>
              <a:t>steep learning curve</a:t>
            </a:r>
            <a:r>
              <a:rPr lang="en">
                <a:solidFill>
                  <a:schemeClr val="dk1"/>
                </a:solidFill>
              </a:rPr>
              <a:t> and complexity), but these are the relevant ones for the story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5a589844fa_33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5a589844fa_33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Still, Rust is a </a:t>
            </a:r>
            <a:r>
              <a:rPr b="1" lang="en">
                <a:solidFill>
                  <a:schemeClr val="dk1"/>
                </a:solidFill>
              </a:rPr>
              <a:t>fantastic language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If you come across an issue that’s not that well documented or popular, </a:t>
            </a:r>
            <a:r>
              <a:rPr b="1" lang="en">
                <a:solidFill>
                  <a:schemeClr val="dk1"/>
                </a:solidFill>
              </a:rPr>
              <a:t>please help</a:t>
            </a: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Usually super easy &amp; friendly process, just </a:t>
            </a:r>
            <a:r>
              <a:rPr b="1" lang="en">
                <a:solidFill>
                  <a:schemeClr val="dk1"/>
                </a:solidFill>
              </a:rPr>
              <a:t>one PR away</a:t>
            </a:r>
            <a:r>
              <a:rPr lang="en">
                <a:solidFill>
                  <a:schemeClr val="dk1"/>
                </a:solidFill>
              </a:rPr>
              <a:t>, and that’s the best way to progress.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5b9b93e323_26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5b9b93e323_26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this talk with a </a:t>
            </a:r>
            <a:r>
              <a:rPr b="1" lang="en">
                <a:solidFill>
                  <a:schemeClr val="dk1"/>
                </a:solidFill>
              </a:rPr>
              <a:t>grain of salt</a:t>
            </a:r>
            <a:r>
              <a:rPr lang="en">
                <a:solidFill>
                  <a:schemeClr val="dk1"/>
                </a:solidFill>
              </a:rPr>
              <a:t>, do your own research: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only focuses on the </a:t>
            </a:r>
            <a:r>
              <a:rPr b="1" lang="en">
                <a:solidFill>
                  <a:schemeClr val="dk1"/>
                </a:solidFill>
              </a:rPr>
              <a:t>bad parts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Somewhat </a:t>
            </a:r>
            <a:r>
              <a:rPr b="1" lang="en">
                <a:solidFill>
                  <a:schemeClr val="dk1"/>
                </a:solidFill>
              </a:rPr>
              <a:t>anecdotal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5b9b93e323_26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5b9b93e323_26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If you have any questions </a:t>
            </a:r>
            <a:r>
              <a:rPr b="1" lang="en">
                <a:solidFill>
                  <a:schemeClr val="dk1"/>
                </a:solidFill>
              </a:rPr>
              <a:t>I’ll be available now</a:t>
            </a: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have lots of details about the journey on my </a:t>
            </a:r>
            <a:r>
              <a:rPr b="1" lang="en">
                <a:solidFill>
                  <a:schemeClr val="dk1"/>
                </a:solidFill>
              </a:rPr>
              <a:t>personal blog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</a:t>
            </a:r>
            <a:r>
              <a:rPr b="1" lang="en">
                <a:solidFill>
                  <a:schemeClr val="dk1"/>
                </a:solidFill>
              </a:rPr>
              <a:t>wrote everything in there</a:t>
            </a:r>
            <a:r>
              <a:rPr lang="en">
                <a:solidFill>
                  <a:schemeClr val="dk1"/>
                </a:solidFill>
              </a:rPr>
              <a:t> as I was working on it to help out community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Still have to write</a:t>
            </a:r>
            <a:r>
              <a:rPr lang="en">
                <a:solidFill>
                  <a:schemeClr val="dk1"/>
                </a:solidFill>
              </a:rPr>
              <a:t> a couple articles, about the lifetime issues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Also check out </a:t>
            </a:r>
            <a:r>
              <a:rPr b="1" lang="en">
                <a:solidFill>
                  <a:schemeClr val="dk1"/>
                </a:solidFill>
              </a:rPr>
              <a:t>Tremor’s site</a:t>
            </a:r>
            <a:r>
              <a:rPr lang="en">
                <a:solidFill>
                  <a:schemeClr val="dk1"/>
                </a:solidFill>
              </a:rPr>
              <a:t>, with more information about it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Please come to the </a:t>
            </a:r>
            <a:r>
              <a:rPr b="1" lang="en">
                <a:solidFill>
                  <a:schemeClr val="dk1"/>
                </a:solidFill>
              </a:rPr>
              <a:t>Discord server</a:t>
            </a:r>
            <a:r>
              <a:rPr lang="en">
                <a:solidFill>
                  <a:schemeClr val="dk1"/>
                </a:solidFill>
              </a:rPr>
              <a:t> to say hi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a589844fa_33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a589844fa_33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After establishing </a:t>
            </a:r>
            <a:r>
              <a:rPr b="1" lang="en">
                <a:solidFill>
                  <a:schemeClr val="dk1"/>
                </a:solidFill>
              </a:rPr>
              <a:t>Tremor’s use-case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Important question: </a:t>
            </a:r>
            <a:r>
              <a:rPr b="1" lang="en">
                <a:solidFill>
                  <a:schemeClr val="dk1"/>
                </a:solidFill>
              </a:rPr>
              <a:t>what tech</a:t>
            </a:r>
            <a:r>
              <a:rPr lang="en">
                <a:solidFill>
                  <a:schemeClr val="dk1"/>
                </a:solidFill>
              </a:rPr>
              <a:t> are you gonna use, and what language.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Go</a:t>
            </a:r>
            <a:r>
              <a:rPr lang="en">
                <a:solidFill>
                  <a:schemeClr val="dk1"/>
                </a:solidFill>
              </a:rPr>
              <a:t>: used in tools like Kubernetes successfully. But garbage collection is unpredictable, must be tuned, which is a pain according to Darach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C and C++</a:t>
            </a:r>
            <a:r>
              <a:rPr lang="en">
                <a:solidFill>
                  <a:schemeClr val="dk1"/>
                </a:solidFill>
              </a:rPr>
              <a:t> were viable but had lots of technical debt and overhead, Darach’s experience with it wasn’t super nice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a589844fa_33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5a589844fa_3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They decided to take a look at </a:t>
            </a:r>
            <a:r>
              <a:rPr b="1" lang="en">
                <a:solidFill>
                  <a:schemeClr val="dk1"/>
                </a:solidFill>
              </a:rPr>
              <a:t>Rust</a:t>
            </a:r>
            <a:r>
              <a:rPr lang="en">
                <a:solidFill>
                  <a:schemeClr val="dk1"/>
                </a:solidFill>
              </a:rPr>
              <a:t>, this shiny new language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Rust made it </a:t>
            </a:r>
            <a:r>
              <a:rPr b="1" lang="en">
                <a:solidFill>
                  <a:schemeClr val="dk1"/>
                </a:solidFill>
              </a:rPr>
              <a:t>easy</a:t>
            </a:r>
            <a:r>
              <a:rPr lang="en">
                <a:solidFill>
                  <a:schemeClr val="dk1"/>
                </a:solidFill>
              </a:rPr>
              <a:t> to follow </a:t>
            </a:r>
            <a:r>
              <a:rPr b="1" lang="en">
                <a:solidFill>
                  <a:schemeClr val="dk1"/>
                </a:solidFill>
              </a:rPr>
              <a:t>good practices</a:t>
            </a:r>
            <a:r>
              <a:rPr lang="en">
                <a:solidFill>
                  <a:schemeClr val="dk1"/>
                </a:solidFill>
              </a:rPr>
              <a:t>, and to write </a:t>
            </a:r>
            <a:r>
              <a:rPr b="1" lang="en">
                <a:solidFill>
                  <a:schemeClr val="dk1"/>
                </a:solidFill>
              </a:rPr>
              <a:t>robust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scalable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maintainable</a:t>
            </a:r>
            <a:r>
              <a:rPr lang="en">
                <a:solidFill>
                  <a:schemeClr val="dk1"/>
                </a:solidFill>
              </a:rPr>
              <a:t> production code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Super modern, learns from others. It’s my favorite, but some of its </a:t>
            </a:r>
            <a:r>
              <a:rPr b="1" lang="en">
                <a:solidFill>
                  <a:schemeClr val="dk1"/>
                </a:solidFill>
              </a:rPr>
              <a:t>disadvantages aren’t that well known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b="1" lang="en">
                <a:solidFill>
                  <a:schemeClr val="dk1"/>
                </a:solidFill>
              </a:rPr>
              <a:t>performance </a:t>
            </a:r>
            <a:r>
              <a:rPr b="1" lang="en">
                <a:solidFill>
                  <a:schemeClr val="dk1"/>
                </a:solidFill>
              </a:rPr>
              <a:t>requirements</a:t>
            </a:r>
            <a:r>
              <a:rPr b="1" lang="en">
                <a:solidFill>
                  <a:schemeClr val="dk1"/>
                </a:solidFill>
              </a:rPr>
              <a:t> would be met</a:t>
            </a:r>
            <a:r>
              <a:rPr lang="en">
                <a:solidFill>
                  <a:schemeClr val="dk1"/>
                </a:solidFill>
              </a:rPr>
              <a:t>, so they decided to give it a try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Passion One"/>
              <a:buNone/>
              <a:defRPr sz="52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Indie Flower"/>
              <a:buChar char="●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○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■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●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○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■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●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○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die Flower"/>
              <a:buChar char="■"/>
              <a:defRPr>
                <a:solidFill>
                  <a:srgbClr val="00000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matklad.github.io/2021/09/04/fast-rust-builds.html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3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2.xml"/><Relationship Id="rId4" Type="http://schemas.openxmlformats.org/officeDocument/2006/relationships/hyperlink" Target="mailto:marioortizmanero@gmail.com" TargetMode="External"/><Relationship Id="rId5" Type="http://schemas.openxmlformats.org/officeDocument/2006/relationships/hyperlink" Target="https://nullderef.com" TargetMode="External"/><Relationship Id="rId6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30.png"/><Relationship Id="rId7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hyperlink" Target="https://nullderef.com" TargetMode="External"/><Relationship Id="rId5" Type="http://schemas.openxmlformats.org/officeDocument/2006/relationships/hyperlink" Target="mailto:marioortizmanero@gmail.co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11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29.png"/><Relationship Id="rId8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36.pn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4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4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4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4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8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43.png"/><Relationship Id="rId7" Type="http://schemas.openxmlformats.org/officeDocument/2006/relationships/image" Target="../media/image37.png"/><Relationship Id="rId8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39.png"/><Relationship Id="rId13" Type="http://schemas.openxmlformats.org/officeDocument/2006/relationships/hyperlink" Target="https://doc.rust-lang.org/reference/subtyping.html" TargetMode="External"/><Relationship Id="rId12" Type="http://schemas.openxmlformats.org/officeDocument/2006/relationships/hyperlink" Target="https://doc.rust-lang.org/nomicon/subtyping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s://www.youtube.com/watch?v=iVYWDIW71jk" TargetMode="External"/><Relationship Id="rId15" Type="http://schemas.openxmlformats.org/officeDocument/2006/relationships/hyperlink" Target="https://en.wikipedia.org/wiki/Covariance_and_contravariance_(computer_science)" TargetMode="External"/><Relationship Id="rId14" Type="http://schemas.openxmlformats.org/officeDocument/2006/relationships/image" Target="../media/image55.png"/><Relationship Id="rId16" Type="http://schemas.openxmlformats.org/officeDocument/2006/relationships/image" Target="../media/image43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41.png"/><Relationship Id="rId8" Type="http://schemas.openxmlformats.org/officeDocument/2006/relationships/hyperlink" Target="https://www.youtube.com/watch?v=iVYWDIW71jk" TargetMode="External"/></Relationships>
</file>

<file path=ppt/slides/_rels/slide66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youtube.com/watch?v=iVYWDIW71jk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6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57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20.png"/><Relationship Id="rId8" Type="http://schemas.openxmlformats.org/officeDocument/2006/relationships/image" Target="../media/image4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youtu.be/xsowS5hEKRg" TargetMode="Externa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5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5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5" Type="http://schemas.openxmlformats.org/officeDocument/2006/relationships/image" Target="../media/image59.png"/><Relationship Id="rId6" Type="http://schemas.openxmlformats.org/officeDocument/2006/relationships/image" Target="../media/image6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5" Type="http://schemas.openxmlformats.org/officeDocument/2006/relationships/image" Target="../media/image59.png"/><Relationship Id="rId6" Type="http://schemas.openxmlformats.org/officeDocument/2006/relationships/image" Target="../media/image61.png"/></Relationships>
</file>

<file path=ppt/slides/_rels/slide7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remor.rs/" TargetMode="External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9" Type="http://schemas.openxmlformats.org/officeDocument/2006/relationships/hyperlink" Target="https://nullderef.com/" TargetMode="External"/><Relationship Id="rId5" Type="http://schemas.openxmlformats.org/officeDocument/2006/relationships/image" Target="../media/image59.png"/><Relationship Id="rId6" Type="http://schemas.openxmlformats.org/officeDocument/2006/relationships/image" Target="../media/image61.png"/><Relationship Id="rId7" Type="http://schemas.openxmlformats.org/officeDocument/2006/relationships/image" Target="../media/image63.png"/><Relationship Id="rId8" Type="http://schemas.openxmlformats.org/officeDocument/2006/relationships/hyperlink" Target="https://nullderef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89025"/>
            <a:ext cx="8520600" cy="31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>
                <a:latin typeface="Permanent Marker"/>
                <a:ea typeface="Permanent Marker"/>
                <a:cs typeface="Permanent Marker"/>
                <a:sym typeface="Permanent Marker"/>
              </a:rPr>
              <a:t>Rust:</a:t>
            </a:r>
            <a:endParaRPr sz="506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>
                <a:latin typeface="Permanent Marker"/>
                <a:ea typeface="Permanent Marker"/>
                <a:cs typeface="Permanent Marker"/>
                <a:sym typeface="Permanent Marker"/>
              </a:rPr>
              <a:t>the best and worst thing to happen to Tremor</a:t>
            </a:r>
            <a:endParaRPr sz="506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2186" y="3541025"/>
            <a:ext cx="869050" cy="12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0" r="0" t="-6814"/>
          <a:stretch/>
        </p:blipFill>
        <p:spPr>
          <a:xfrm>
            <a:off x="4831900" y="3796075"/>
            <a:ext cx="1439925" cy="8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Let me tell you a story…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275" y="3122875"/>
            <a:ext cx="915975" cy="13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625" y="1269873"/>
            <a:ext cx="1318975" cy="72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6185" y="1880642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0950" y="1939575"/>
            <a:ext cx="2234949" cy="26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high performance &amp; robustness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8025" y="2919348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high performance &amp; robustness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6025" y="2264273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high performance &amp; robustness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0500" y="1638073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…but</a:t>
            </a:r>
            <a:r>
              <a:rPr lang="en"/>
              <a:t> also high compilation times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404">
            <a:off x="3873434" y="2141637"/>
            <a:ext cx="915975" cy="1336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…but also high compilation times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…but also high compilation times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100" y="1789025"/>
            <a:ext cx="763800" cy="12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…but also high compilation times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2550" y="2275199"/>
            <a:ext cx="915975" cy="133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…but also high compilation times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1114814">
            <a:off x="3500449" y="2532550"/>
            <a:ext cx="312725" cy="4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0050" y="22642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5126" y="3352676"/>
            <a:ext cx="1208601" cy="120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7012225" y="4490949"/>
            <a:ext cx="193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9"/>
              </a:rPr>
              <a:t>(Aleksey’s article)</a:t>
            </a:r>
            <a:endParaRPr sz="16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5">
            <a:alphaModFix/>
          </a:blip>
          <a:srcRect b="0" l="12495" r="0" t="0"/>
          <a:stretch/>
        </p:blipFill>
        <p:spPr>
          <a:xfrm rot="1382836">
            <a:off x="4311387" y="2473330"/>
            <a:ext cx="1423802" cy="987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Plugin systems to the rescue!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1114814">
            <a:off x="3500449" y="2532550"/>
            <a:ext cx="312725" cy="4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0050" y="2264273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972137" y="5192825"/>
            <a:ext cx="152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Inter"/>
                <a:ea typeface="Inter"/>
                <a:cs typeface="Inter"/>
                <a:sym typeface="Inter"/>
              </a:rPr>
              <a:t>📍 Dolomites, The Alps</a:t>
            </a:r>
            <a:endParaRPr i="1" sz="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228349" y="975300"/>
            <a:ext cx="3519600" cy="31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latin typeface="Indie Flower"/>
                <a:ea typeface="Indie Flower"/>
                <a:cs typeface="Indie Flower"/>
                <a:sym typeface="Indie Flower"/>
              </a:rPr>
              <a:t>Mario Ortiz Manero</a:t>
            </a:r>
            <a:endParaRPr b="1"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💻</a:t>
            </a: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 SWE @ Lyft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❤️ Open source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📧 </a:t>
            </a:r>
            <a:r>
              <a:rPr lang="en" sz="2000" u="sng">
                <a:latin typeface="Indie Flower"/>
                <a:ea typeface="Indie Flower"/>
                <a:cs typeface="Indie Flower"/>
                <a:sym typeface="Indie Flower"/>
                <a:hlinkClick r:id="rId4"/>
              </a:rPr>
              <a:t>marioortizmanero@gmail.com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🌎 </a:t>
            </a:r>
            <a:r>
              <a:rPr lang="en" sz="2000" u="sng">
                <a:latin typeface="Indie Flower"/>
                <a:ea typeface="Indie Flower"/>
                <a:cs typeface="Indie Flower"/>
                <a:sym typeface="Indie Flower"/>
                <a:hlinkClick r:id="rId5"/>
              </a:rPr>
              <a:t>https://nullderef.com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6050" y="1290063"/>
            <a:ext cx="2563375" cy="2563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822103" y="3791778"/>
            <a:ext cx="218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die Flower"/>
                <a:ea typeface="Indie Flower"/>
                <a:cs typeface="Indie Flower"/>
                <a:sym typeface="Indie Flower"/>
              </a:rPr>
              <a:t>Llanes, Asturias, Spain</a:t>
            </a:r>
            <a:endParaRPr sz="12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Plugin systems to the rescue!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0050" y="2264273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Plugin systems to the rescue!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600" y="1611298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Plugin systems to the rescue!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410" y="2226863"/>
            <a:ext cx="253653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101098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996" y="948378"/>
            <a:ext cx="314438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7750" y="766975"/>
            <a:ext cx="1782200" cy="16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9475" y="-706200"/>
            <a:ext cx="3396318" cy="190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2300" y="1101087"/>
            <a:ext cx="915975" cy="1336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actually implement it?</a:t>
            </a: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975" y="3979225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70533">
            <a:off x="965600" y="3127675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2">
            <a:off x="1571025" y="2355476"/>
            <a:ext cx="636775" cy="75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79709">
            <a:off x="2326300" y="1980138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7">
            <a:alphaModFix amt="97000"/>
          </a:blip>
          <a:stretch>
            <a:fillRect/>
          </a:stretch>
        </p:blipFill>
        <p:spPr>
          <a:xfrm>
            <a:off x="1219770" y="959188"/>
            <a:ext cx="2632287" cy="27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6275" y="1431900"/>
            <a:ext cx="2496833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 me tell you a story…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382" y="1538795"/>
            <a:ext cx="2016050" cy="280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077012" y="1346863"/>
            <a:ext cx="3519600" cy="31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latin typeface="Indie Flower"/>
                <a:ea typeface="Indie Flower"/>
                <a:cs typeface="Indie Flower"/>
                <a:sym typeface="Indie Flower"/>
              </a:rPr>
              <a:t>Mario Ortiz Manero</a:t>
            </a:r>
            <a:endParaRPr b="1"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💻 SWE @ Lyft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❤️ Open source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Indie Flower"/>
                <a:ea typeface="Indie Flower"/>
                <a:cs typeface="Indie Flower"/>
                <a:sym typeface="Indie Flower"/>
              </a:rPr>
              <a:t>🌎 </a:t>
            </a:r>
            <a:r>
              <a:rPr lang="en" sz="2000" u="sng">
                <a:latin typeface="Indie Flower"/>
                <a:ea typeface="Indie Flower"/>
                <a:cs typeface="Indie Flower"/>
                <a:sym typeface="Indie Flower"/>
                <a:hlinkClick r:id="rId4"/>
              </a:rPr>
              <a:t>https://nullderef.com</a:t>
            </a:r>
            <a:endParaRPr sz="2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📧 </a:t>
            </a:r>
            <a:r>
              <a:rPr lang="en" sz="2000" u="sng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marioortizmanero@gmail.com</a:t>
            </a:r>
            <a:endParaRPr sz="20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975" y="3979225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70533">
            <a:off x="1713375" y="2524250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2">
            <a:off x="3047675" y="1778738"/>
            <a:ext cx="636775" cy="75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2">
            <a:off x="4446050" y="1421401"/>
            <a:ext cx="636775" cy="75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7"/>
          <p:cNvPicPr preferRelativeResize="0"/>
          <p:nvPr/>
        </p:nvPicPr>
        <p:blipFill>
          <a:blip r:embed="rId7">
            <a:alphaModFix amt="97000"/>
          </a:blip>
          <a:stretch>
            <a:fillRect/>
          </a:stretch>
        </p:blipFill>
        <p:spPr>
          <a:xfrm>
            <a:off x="3620695" y="445012"/>
            <a:ext cx="2632287" cy="27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97200" y="917725"/>
            <a:ext cx="2496833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975" y="3979225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70533">
            <a:off x="2053050" y="3434075"/>
            <a:ext cx="636775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700002">
            <a:off x="3369550" y="2780113"/>
            <a:ext cx="636775" cy="75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first, some context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350" y="1939450"/>
            <a:ext cx="5965301" cy="20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932785">
            <a:off x="5911250" y="2686051"/>
            <a:ext cx="636774" cy="75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3"/>
          <p:cNvPicPr preferRelativeResize="0"/>
          <p:nvPr/>
        </p:nvPicPr>
        <p:blipFill>
          <a:blip r:embed="rId7">
            <a:alphaModFix amt="97000"/>
          </a:blip>
          <a:stretch>
            <a:fillRect/>
          </a:stretch>
        </p:blipFill>
        <p:spPr>
          <a:xfrm>
            <a:off x="4844445" y="1660963"/>
            <a:ext cx="2632287" cy="27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0950" y="2133675"/>
            <a:ext cx="2496833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to actually implement it?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650" y="1431888"/>
            <a:ext cx="1828074" cy="18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100" y="2241175"/>
            <a:ext cx="1611075" cy="16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300" y="1210848"/>
            <a:ext cx="2294223" cy="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069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3376" y="3029700"/>
            <a:ext cx="2055050" cy="179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5"/>
          <p:cNvPicPr preferRelativeResize="0"/>
          <p:nvPr/>
        </p:nvPicPr>
        <p:blipFill rotWithShape="1">
          <a:blip r:embed="rId4">
            <a:alphaModFix/>
          </a:blip>
          <a:srcRect b="0" l="0" r="36960" t="14037"/>
          <a:stretch/>
        </p:blipFill>
        <p:spPr>
          <a:xfrm>
            <a:off x="2579625" y="2195000"/>
            <a:ext cx="3169951" cy="36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Dynamic Loading</a:t>
            </a:r>
            <a:endParaRPr/>
          </a:p>
        </p:txBody>
      </p:sp>
      <p:pic>
        <p:nvPicPr>
          <p:cNvPr id="447" name="Google Shape;44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025" y="29193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5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50" name="Google Shape;45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5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52" name="Google Shape;452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5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6"/>
          <p:cNvPicPr preferRelativeResize="0"/>
          <p:nvPr/>
        </p:nvPicPr>
        <p:blipFill rotWithShape="1">
          <a:blip r:embed="rId4">
            <a:alphaModFix/>
          </a:blip>
          <a:srcRect b="0" l="0" r="34516" t="14037"/>
          <a:stretch/>
        </p:blipFill>
        <p:spPr>
          <a:xfrm>
            <a:off x="2579625" y="2195000"/>
            <a:ext cx="3292800" cy="36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Loading</a:t>
            </a:r>
            <a:endParaRPr/>
          </a:p>
        </p:txBody>
      </p:sp>
      <p:pic>
        <p:nvPicPr>
          <p:cNvPr id="462" name="Google Shape;462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6025" y="227862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6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65" name="Google Shape;465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6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67" name="Google Shape;467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6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7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75" name="Google Shape;47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7"/>
          <p:cNvPicPr preferRelativeResize="0"/>
          <p:nvPr/>
        </p:nvPicPr>
        <p:blipFill rotWithShape="1">
          <a:blip r:embed="rId5">
            <a:alphaModFix/>
          </a:blip>
          <a:srcRect b="0" l="0" r="35616" t="14037"/>
          <a:stretch/>
        </p:blipFill>
        <p:spPr>
          <a:xfrm>
            <a:off x="2579625" y="2195000"/>
            <a:ext cx="3237473" cy="36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Loading</a:t>
            </a:r>
            <a:endParaRPr/>
          </a:p>
        </p:txBody>
      </p:sp>
      <p:pic>
        <p:nvPicPr>
          <p:cNvPr id="479" name="Google Shape;47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7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81" name="Google Shape;48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7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483" name="Google Shape;483;p57"/>
          <p:cNvSpPr/>
          <p:nvPr/>
        </p:nvSpPr>
        <p:spPr>
          <a:xfrm>
            <a:off x="4137873" y="1663479"/>
            <a:ext cx="695700" cy="447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9663" y="1631342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…except there’s no stable ABI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2" name="Google Shape;49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66404">
            <a:off x="3865002" y="2133205"/>
            <a:ext cx="915975" cy="133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8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97" name="Google Shape;497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8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499" name="Google Shape;49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8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cxnSp>
        <p:nvCxnSpPr>
          <p:cNvPr id="501" name="Google Shape;501;p58"/>
          <p:cNvCxnSpPr/>
          <p:nvPr/>
        </p:nvCxnSpPr>
        <p:spPr>
          <a:xfrm flipH="1" rot="10800000">
            <a:off x="4652984" y="1367109"/>
            <a:ext cx="287100" cy="12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02" name="Google Shape;502;p58"/>
          <p:cNvCxnSpPr/>
          <p:nvPr/>
        </p:nvCxnSpPr>
        <p:spPr>
          <a:xfrm>
            <a:off x="5069789" y="1842825"/>
            <a:ext cx="342000" cy="8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503" name="Google Shape;503;p58"/>
          <p:cNvCxnSpPr/>
          <p:nvPr/>
        </p:nvCxnSpPr>
        <p:spPr>
          <a:xfrm>
            <a:off x="5749575" y="1384150"/>
            <a:ext cx="221100" cy="22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triangl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…except there’s no stable ABI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9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15" name="Google Shape;51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9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17" name="Google Shape;517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9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cxnSp>
        <p:nvCxnSpPr>
          <p:cNvPr id="519" name="Google Shape;519;p59"/>
          <p:cNvCxnSpPr>
            <a:stCxn id="513" idx="0"/>
            <a:endCxn id="516" idx="1"/>
          </p:cNvCxnSpPr>
          <p:nvPr/>
        </p:nvCxnSpPr>
        <p:spPr>
          <a:xfrm flipH="1" rot="10800000">
            <a:off x="4652984" y="1367109"/>
            <a:ext cx="287100" cy="12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20" name="Google Shape;520;p59"/>
          <p:cNvCxnSpPr/>
          <p:nvPr/>
        </p:nvCxnSpPr>
        <p:spPr>
          <a:xfrm>
            <a:off x="5069789" y="1842825"/>
            <a:ext cx="342000" cy="8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521" name="Google Shape;521;p59"/>
          <p:cNvCxnSpPr/>
          <p:nvPr/>
        </p:nvCxnSpPr>
        <p:spPr>
          <a:xfrm>
            <a:off x="5749575" y="1384150"/>
            <a:ext cx="221100" cy="22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0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28" name="Google Shape;528;p6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0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30" name="Google Shape;53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0"/>
          <p:cNvPicPr preferRelativeResize="0"/>
          <p:nvPr/>
        </p:nvPicPr>
        <p:blipFill rotWithShape="1">
          <a:blip r:embed="rId5">
            <a:alphaModFix/>
          </a:blip>
          <a:srcRect b="0" l="0" r="35279" t="12103"/>
          <a:stretch/>
        </p:blipFill>
        <p:spPr>
          <a:xfrm>
            <a:off x="2579625" y="2112300"/>
            <a:ext cx="3254523" cy="376157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use the C ABI!</a:t>
            </a:r>
            <a:endParaRPr/>
          </a:p>
        </p:txBody>
      </p:sp>
      <p:pic>
        <p:nvPicPr>
          <p:cNvPr id="533" name="Google Shape;53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100" y="1789025"/>
            <a:ext cx="763800" cy="12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0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We can use the C ABI!</a:t>
            </a:r>
            <a:endParaRPr/>
          </a:p>
        </p:txBody>
      </p:sp>
      <p:pic>
        <p:nvPicPr>
          <p:cNvPr id="546" name="Google Shape;546;p61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249310" y="149130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1"/>
          <p:cNvSpPr txBox="1"/>
          <p:nvPr/>
        </p:nvSpPr>
        <p:spPr>
          <a:xfrm rot="-773548">
            <a:off x="4336274" y="159293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48" name="Google Shape;548;p61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925854" y="976774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1"/>
          <p:cNvSpPr txBox="1"/>
          <p:nvPr/>
        </p:nvSpPr>
        <p:spPr>
          <a:xfrm rot="-773341">
            <a:off x="4929285" y="1071976"/>
            <a:ext cx="85401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Runtime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50" name="Google Shape;550;p61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74085" y="1555259"/>
            <a:ext cx="807349" cy="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1"/>
          <p:cNvSpPr txBox="1"/>
          <p:nvPr/>
        </p:nvSpPr>
        <p:spPr>
          <a:xfrm rot="-773548">
            <a:off x="5461049" y="1656886"/>
            <a:ext cx="630597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7B7B7"/>
                </a:solidFill>
                <a:latin typeface="Indie Flower"/>
                <a:ea typeface="Indie Flower"/>
                <a:cs typeface="Indie Flower"/>
                <a:sym typeface="Indie Flower"/>
              </a:rPr>
              <a:t>Plugin</a:t>
            </a:r>
            <a:endParaRPr b="1">
              <a:solidFill>
                <a:srgbClr val="B7B7B7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552" name="Google Shape;552;p61"/>
          <p:cNvSpPr/>
          <p:nvPr/>
        </p:nvSpPr>
        <p:spPr>
          <a:xfrm>
            <a:off x="4620211" y="1156841"/>
            <a:ext cx="695700" cy="447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124704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first, some context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537" y="1806075"/>
            <a:ext cx="5072927" cy="18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stay sane though?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872" y="1736000"/>
            <a:ext cx="1258249" cy="77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2875" y="2640750"/>
            <a:ext cx="1258250" cy="1835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use existing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025" y="2919348"/>
            <a:ext cx="915975" cy="133649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3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</a:t>
            </a: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</a:t>
            </a: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</a:t>
            </a: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</a:t>
            </a: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...</a:t>
            </a: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71" name="Google Shape;571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use existing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9" name="Google Shape;57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5075" y="2278623"/>
            <a:ext cx="915975" cy="133649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4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582" name="Google Shape;582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use existing libraries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5551" y="1663073"/>
            <a:ext cx="915975" cy="133649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65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…which aren’t production-ready</a:t>
            </a:r>
            <a:endParaRPr/>
          </a:p>
        </p:txBody>
      </p:sp>
      <p:pic>
        <p:nvPicPr>
          <p:cNvPr id="601" name="Google Shape;60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66404">
            <a:off x="3865009" y="2141662"/>
            <a:ext cx="915975" cy="133653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6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605" name="Google Shape;605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…which aren’t production-ready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3" name="Google Shape;61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7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616" name="Google Shape;616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6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Nothing we can’t fix ourselves!</a:t>
            </a:r>
            <a:endParaRPr/>
          </a:p>
        </p:txBody>
      </p:sp>
      <p:pic>
        <p:nvPicPr>
          <p:cNvPr id="625" name="Google Shape;625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100" y="1789025"/>
            <a:ext cx="763800" cy="1260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8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6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799925" y="1047325"/>
            <a:ext cx="1092949" cy="12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use existing libraries</a:t>
            </a:r>
            <a:endParaRPr/>
          </a:p>
        </p:txBody>
      </p:sp>
      <p:pic>
        <p:nvPicPr>
          <p:cNvPr id="637" name="Google Shape;637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9"/>
          <p:cNvSpPr txBox="1"/>
          <p:nvPr/>
        </p:nvSpPr>
        <p:spPr>
          <a:xfrm>
            <a:off x="5892875" y="1094075"/>
            <a:ext cx="81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abi_stable</a:t>
            </a:r>
            <a:endParaRPr sz="10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rPr>
              <a:t>async_ffi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glue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LCCC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safer_ffi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die Flower"/>
                <a:ea typeface="Indie Flower"/>
                <a:cs typeface="Indie Flower"/>
                <a:sym typeface="Indie Flower"/>
              </a:rPr>
              <a:t>(...)</a:t>
            </a:r>
            <a:endParaRPr sz="1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639" name="Google Shape;639;p69"/>
          <p:cNvSpPr/>
          <p:nvPr/>
        </p:nvSpPr>
        <p:spPr>
          <a:xfrm>
            <a:off x="4620211" y="1163654"/>
            <a:ext cx="695700" cy="447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0" name="Google Shape;640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131517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leverage Rust?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575" y="2328075"/>
            <a:ext cx="1258250" cy="183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900" y="3149740"/>
            <a:ext cx="1813524" cy="954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advanced features</a:t>
            </a:r>
            <a:endParaRPr/>
          </a:p>
        </p:txBody>
      </p:sp>
      <p:pic>
        <p:nvPicPr>
          <p:cNvPr id="656" name="Google Shape;65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025" y="29193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350" y="1313225"/>
            <a:ext cx="2249826" cy="357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 me tell you a story…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375" y="3077150"/>
            <a:ext cx="1084876" cy="158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Using advanced features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625" y="23617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Using advanced features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6" name="Google Shape;67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4013" y="15941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…some aren’t complete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5" name="Google Shape;68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66404">
            <a:off x="3873434" y="2141637"/>
            <a:ext cx="915975" cy="133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…some aren’t complete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7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…some aren’t complete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5" name="Google Shape;705;p7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6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5575" y="1641325"/>
            <a:ext cx="6780426" cy="35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…some aren’t complete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7" name="Google Shape;717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300" y="1537125"/>
            <a:ext cx="1020126" cy="10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7"/>
          <p:cNvSpPr txBox="1"/>
          <p:nvPr/>
        </p:nvSpPr>
        <p:spPr>
          <a:xfrm>
            <a:off x="414063" y="2481050"/>
            <a:ext cx="168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8"/>
              </a:rPr>
              <a:t>(Jon Gj</a:t>
            </a: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9"/>
              </a:rPr>
              <a:t>engset’s video)</a:t>
            </a:r>
            <a:endParaRPr sz="13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721" name="Google Shape;721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312" y="3238237"/>
            <a:ext cx="1020125" cy="10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30875" y="1537113"/>
            <a:ext cx="1020125" cy="10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77"/>
          <p:cNvSpPr txBox="1"/>
          <p:nvPr/>
        </p:nvSpPr>
        <p:spPr>
          <a:xfrm>
            <a:off x="414063" y="4182175"/>
            <a:ext cx="168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12"/>
              </a:rPr>
              <a:t>(Rustnomicon’s page)</a:t>
            </a:r>
            <a:endParaRPr sz="13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724" name="Google Shape;724;p77"/>
          <p:cNvSpPr txBox="1"/>
          <p:nvPr/>
        </p:nvSpPr>
        <p:spPr>
          <a:xfrm>
            <a:off x="7000625" y="2481038"/>
            <a:ext cx="168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13"/>
              </a:rPr>
              <a:t>(Reference page)</a:t>
            </a:r>
            <a:endParaRPr sz="13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725" name="Google Shape;725;p7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30850" y="3075062"/>
            <a:ext cx="1020151" cy="102015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7"/>
          <p:cNvSpPr txBox="1"/>
          <p:nvPr/>
        </p:nvSpPr>
        <p:spPr>
          <a:xfrm>
            <a:off x="7000638" y="4019013"/>
            <a:ext cx="168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15"/>
              </a:rPr>
              <a:t>(Wikipedia page)</a:t>
            </a:r>
            <a:endParaRPr sz="13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727" name="Google Shape;727;p7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7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8"/>
          <p:cNvPicPr preferRelativeResize="0"/>
          <p:nvPr/>
        </p:nvPicPr>
        <p:blipFill rotWithShape="1">
          <a:blip r:embed="rId5">
            <a:alphaModFix/>
          </a:blip>
          <a:srcRect b="0" l="0" r="37609" t="13209"/>
          <a:stretch/>
        </p:blipFill>
        <p:spPr>
          <a:xfrm>
            <a:off x="2579625" y="2159550"/>
            <a:ext cx="3137377" cy="37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always figure it out!</a:t>
            </a:r>
            <a:endParaRPr/>
          </a:p>
        </p:txBody>
      </p:sp>
      <p:pic>
        <p:nvPicPr>
          <p:cNvPr id="736" name="Google Shape;736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7500" y="2784625"/>
            <a:ext cx="112302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100" y="1789025"/>
            <a:ext cx="763800" cy="12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1925" y="2305581"/>
            <a:ext cx="1020126" cy="10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78"/>
          <p:cNvSpPr txBox="1"/>
          <p:nvPr/>
        </p:nvSpPr>
        <p:spPr>
          <a:xfrm>
            <a:off x="7151688" y="3250538"/>
            <a:ext cx="168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10"/>
              </a:rPr>
              <a:t>(PR in abi_stable)</a:t>
            </a:r>
            <a:endParaRPr sz="13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7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838150" y="1346675"/>
            <a:ext cx="773260" cy="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776" y="2278622"/>
            <a:ext cx="2821646" cy="37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</a:t>
            </a:r>
            <a:r>
              <a:rPr lang="en"/>
              <a:t>e can always figure it out!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79"/>
          <p:cNvSpPr/>
          <p:nvPr/>
        </p:nvSpPr>
        <p:spPr>
          <a:xfrm>
            <a:off x="4467811" y="1163654"/>
            <a:ext cx="695700" cy="447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1" name="Google Shape;751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3052" y="1147032"/>
            <a:ext cx="915975" cy="13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151" y="923900"/>
            <a:ext cx="315190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625" y="1594176"/>
            <a:ext cx="5028598" cy="42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350" y="339472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0175" y="2264275"/>
            <a:ext cx="2234949" cy="26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7750" y="766975"/>
            <a:ext cx="1782200" cy="16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56481">
            <a:off x="5672783" y="3281761"/>
            <a:ext cx="615849" cy="48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6275" y="2375237"/>
            <a:ext cx="1048031" cy="13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80"/>
          <p:cNvSpPr/>
          <p:nvPr/>
        </p:nvSpPr>
        <p:spPr>
          <a:xfrm>
            <a:off x="4620211" y="1163654"/>
            <a:ext cx="695700" cy="447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4" name="Google Shape;764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3052" y="1147032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-10">
            <a:off x="5169694" y="1722854"/>
            <a:ext cx="1238953" cy="267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975" y="1206086"/>
            <a:ext cx="5190050" cy="27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81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4 takeaways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Once upon a time…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2213" y="2136894"/>
            <a:ext cx="1078526" cy="107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459" y="2208150"/>
            <a:ext cx="3371748" cy="12371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5796438" y="3116350"/>
            <a:ext cx="161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5"/>
              </a:rPr>
              <a:t>(Gary’s video)</a:t>
            </a:r>
            <a:endParaRPr sz="16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975" y="1206086"/>
            <a:ext cx="5190050" cy="27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400" y="2532425"/>
            <a:ext cx="275275" cy="30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82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1/4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83"/>
          <p:cNvGrpSpPr/>
          <p:nvPr/>
        </p:nvGrpSpPr>
        <p:grpSpPr>
          <a:xfrm>
            <a:off x="1976975" y="1206099"/>
            <a:ext cx="5190050" cy="2731326"/>
            <a:chOff x="1976975" y="1206086"/>
            <a:chExt cx="5190050" cy="2731326"/>
          </a:xfrm>
        </p:grpSpPr>
        <p:pic>
          <p:nvPicPr>
            <p:cNvPr id="784" name="Google Shape;784;p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76975" y="1206086"/>
              <a:ext cx="5190050" cy="2731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70400" y="2532425"/>
              <a:ext cx="275275" cy="309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6" name="Google Shape;786;p83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2/4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975" y="1206086"/>
            <a:ext cx="5190050" cy="27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400" y="2532425"/>
            <a:ext cx="275275" cy="3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8825" y="1066450"/>
            <a:ext cx="3016186" cy="15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84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3/4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975" y="1206086"/>
            <a:ext cx="5190050" cy="27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400" y="2532425"/>
            <a:ext cx="275275" cy="3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499" y="247558"/>
            <a:ext cx="3775350" cy="23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8825" y="1066450"/>
            <a:ext cx="3016186" cy="15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85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4/4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975" y="1206086"/>
            <a:ext cx="5190050" cy="27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400" y="2532425"/>
            <a:ext cx="275275" cy="3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499" y="247558"/>
            <a:ext cx="3775350" cy="23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8825" y="1066450"/>
            <a:ext cx="3016186" cy="15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86"/>
          <p:cNvSpPr txBox="1"/>
          <p:nvPr/>
        </p:nvSpPr>
        <p:spPr>
          <a:xfrm>
            <a:off x="3447000" y="413517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Indie Flower"/>
                <a:ea typeface="Indie Flower"/>
                <a:cs typeface="Indie Flower"/>
                <a:sym typeface="Indie Flower"/>
              </a:rPr>
              <a:t>4/?</a:t>
            </a:r>
            <a:endParaRPr sz="27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413" y="12352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862" y="23163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638" y="3194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600" y="21157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525" y="8371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688" y="16784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625" y="779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750" y="3412625"/>
            <a:ext cx="1461758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750" y="690924"/>
            <a:ext cx="1361803" cy="7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7038" y="2316375"/>
            <a:ext cx="1461751" cy="76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488" y="681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7240">
            <a:off x="3681912" y="164718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19011">
            <a:off x="2258263" y="1120249"/>
            <a:ext cx="359535" cy="6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6818">
            <a:off x="5094075" y="341605"/>
            <a:ext cx="291450" cy="53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8525" y="6383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338" y="146974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58300">
            <a:off x="3075688" y="1697543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3879">
            <a:off x="4592362" y="17204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7999">
            <a:off x="5613175" y="27966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878">
            <a:off x="4205776" y="2696302"/>
            <a:ext cx="316700" cy="57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8525" y="6909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738" y="15316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675" y="180177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675" y="-293124"/>
            <a:ext cx="3964201" cy="31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6365413" y="12352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3100862" y="23163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4032638" y="3194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5657600" y="21157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3373525" y="8371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2154688" y="16784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8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4741625" y="779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88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5199750" y="3412625"/>
            <a:ext cx="1461758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8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1906750" y="690924"/>
            <a:ext cx="1361803" cy="7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8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4047038" y="2316375"/>
            <a:ext cx="1461751" cy="76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2376488" y="681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567240">
            <a:off x="3681912" y="164718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-619011">
            <a:off x="2258263" y="1120249"/>
            <a:ext cx="359535" cy="6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916818">
            <a:off x="5094075" y="341605"/>
            <a:ext cx="291450" cy="53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6528525" y="6383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5800338" y="146974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-1258300">
            <a:off x="3075688" y="1697543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513879">
            <a:off x="4592362" y="17204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-707999">
            <a:off x="5613175" y="27966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8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 rot="-153878">
            <a:off x="4205776" y="2696302"/>
            <a:ext cx="316700" cy="57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8"/>
          <p:cNvPicPr preferRelativeResize="0"/>
          <p:nvPr/>
        </p:nvPicPr>
        <p:blipFill>
          <a:blip r:embed="rId6">
            <a:alphaModFix amt="49000"/>
          </a:blip>
          <a:stretch>
            <a:fillRect/>
          </a:stretch>
        </p:blipFill>
        <p:spPr>
          <a:xfrm>
            <a:off x="2508525" y="6909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8"/>
          <p:cNvPicPr preferRelativeResize="0"/>
          <p:nvPr/>
        </p:nvPicPr>
        <p:blipFill>
          <a:blip r:embed="rId6">
            <a:alphaModFix amt="49000"/>
          </a:blip>
          <a:stretch>
            <a:fillRect/>
          </a:stretch>
        </p:blipFill>
        <p:spPr>
          <a:xfrm>
            <a:off x="4412738" y="15316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8"/>
          <p:cNvPicPr preferRelativeResize="0"/>
          <p:nvPr/>
        </p:nvPicPr>
        <p:blipFill>
          <a:blip r:embed="rId6">
            <a:alphaModFix amt="49000"/>
          </a:blip>
          <a:stretch>
            <a:fillRect/>
          </a:stretch>
        </p:blipFill>
        <p:spPr>
          <a:xfrm>
            <a:off x="921675" y="180177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8"/>
          <p:cNvPicPr preferRelativeResize="0"/>
          <p:nvPr/>
        </p:nvPicPr>
        <p:blipFill>
          <a:blip r:embed="rId6">
            <a:alphaModFix amt="49000"/>
          </a:blip>
          <a:stretch>
            <a:fillRect/>
          </a:stretch>
        </p:blipFill>
        <p:spPr>
          <a:xfrm>
            <a:off x="634675" y="-293124"/>
            <a:ext cx="3964201" cy="31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6365413" y="12352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3100862" y="23163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4032638" y="3194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5657600" y="21157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3373525" y="83714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2154688" y="1678473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89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4741625" y="779298"/>
            <a:ext cx="915975" cy="13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89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5199750" y="3412625"/>
            <a:ext cx="1461758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89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1906750" y="690924"/>
            <a:ext cx="1361803" cy="7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89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4047038" y="2316375"/>
            <a:ext cx="1461751" cy="76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>
            <a:off x="2376488" y="681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567240">
            <a:off x="3681912" y="164718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-619011">
            <a:off x="2258263" y="1120249"/>
            <a:ext cx="359535" cy="6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916818">
            <a:off x="5094075" y="341605"/>
            <a:ext cx="291450" cy="53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>
            <a:off x="6528525" y="6383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>
            <a:off x="5800338" y="146974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-1258300">
            <a:off x="3075688" y="1697543"/>
            <a:ext cx="422327" cy="7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513879">
            <a:off x="4592362" y="1720493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-707999">
            <a:off x="5613175" y="2796618"/>
            <a:ext cx="422327" cy="7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9"/>
          <p:cNvPicPr preferRelativeResize="0"/>
          <p:nvPr/>
        </p:nvPicPr>
        <p:blipFill>
          <a:blip r:embed="rId5">
            <a:alphaModFix amt="13000"/>
          </a:blip>
          <a:stretch>
            <a:fillRect/>
          </a:stretch>
        </p:blipFill>
        <p:spPr>
          <a:xfrm rot="-153878">
            <a:off x="4205776" y="2696302"/>
            <a:ext cx="316700" cy="57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9"/>
          <p:cNvPicPr preferRelativeResize="0"/>
          <p:nvPr/>
        </p:nvPicPr>
        <p:blipFill>
          <a:blip r:embed="rId6">
            <a:alphaModFix amt="13000"/>
          </a:blip>
          <a:stretch>
            <a:fillRect/>
          </a:stretch>
        </p:blipFill>
        <p:spPr>
          <a:xfrm>
            <a:off x="2508525" y="6909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9"/>
          <p:cNvPicPr preferRelativeResize="0"/>
          <p:nvPr/>
        </p:nvPicPr>
        <p:blipFill>
          <a:blip r:embed="rId6">
            <a:alphaModFix amt="13000"/>
          </a:blip>
          <a:stretch>
            <a:fillRect/>
          </a:stretch>
        </p:blipFill>
        <p:spPr>
          <a:xfrm>
            <a:off x="4412738" y="153162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9"/>
          <p:cNvPicPr preferRelativeResize="0"/>
          <p:nvPr/>
        </p:nvPicPr>
        <p:blipFill>
          <a:blip r:embed="rId6">
            <a:alphaModFix amt="13000"/>
          </a:blip>
          <a:stretch>
            <a:fillRect/>
          </a:stretch>
        </p:blipFill>
        <p:spPr>
          <a:xfrm>
            <a:off x="921675" y="1801776"/>
            <a:ext cx="3964201" cy="31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9"/>
          <p:cNvPicPr preferRelativeResize="0"/>
          <p:nvPr/>
        </p:nvPicPr>
        <p:blipFill>
          <a:blip r:embed="rId6">
            <a:alphaModFix amt="13000"/>
          </a:blip>
          <a:stretch>
            <a:fillRect/>
          </a:stretch>
        </p:blipFill>
        <p:spPr>
          <a:xfrm>
            <a:off x="634675" y="-293124"/>
            <a:ext cx="3964201" cy="31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89"/>
          <p:cNvSpPr txBox="1"/>
          <p:nvPr>
            <p:ph idx="4294967295" type="ctrTitle"/>
          </p:nvPr>
        </p:nvSpPr>
        <p:spPr>
          <a:xfrm>
            <a:off x="311700" y="996000"/>
            <a:ext cx="8520600" cy="31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>
                <a:latin typeface="Permanent Marker"/>
                <a:ea typeface="Permanent Marker"/>
                <a:cs typeface="Permanent Marker"/>
                <a:sym typeface="Permanent Marker"/>
              </a:rPr>
              <a:t>Q + A</a:t>
            </a:r>
            <a:endParaRPr sz="506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898" name="Google Shape;898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600" y="2920700"/>
            <a:ext cx="1575125" cy="15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89"/>
          <p:cNvSpPr txBox="1"/>
          <p:nvPr/>
        </p:nvSpPr>
        <p:spPr>
          <a:xfrm>
            <a:off x="311712" y="4495825"/>
            <a:ext cx="168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8"/>
              </a:rPr>
              <a:t>(</a:t>
            </a:r>
            <a:r>
              <a:rPr lang="en" sz="1600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9"/>
              </a:rPr>
              <a:t>NullDeref)</a:t>
            </a:r>
            <a:endParaRPr sz="16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900" name="Google Shape;900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01300" y="2951600"/>
            <a:ext cx="1575125" cy="15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9"/>
          <p:cNvSpPr txBox="1"/>
          <p:nvPr/>
        </p:nvSpPr>
        <p:spPr>
          <a:xfrm>
            <a:off x="7145412" y="4526725"/>
            <a:ext cx="168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Indie Flower"/>
                <a:ea typeface="Indie Flower"/>
                <a:cs typeface="Indie Flower"/>
                <a:sym typeface="Indie Flower"/>
                <a:hlinkClick r:id="rId11"/>
              </a:rPr>
              <a:t>(Tremor)</a:t>
            </a:r>
            <a:endParaRPr sz="160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Once upon a time…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537" y="1806075"/>
            <a:ext cx="5072927" cy="18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high performance &amp; robustness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b="-15780" l="0" r="0" t="0"/>
          <a:stretch/>
        </p:blipFill>
        <p:spPr>
          <a:xfrm>
            <a:off x="2724150" y="1983350"/>
            <a:ext cx="3695701" cy="22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